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66" r:id="rId2"/>
    <p:sldMasterId id="2147483674" r:id="rId3"/>
  </p:sldMasterIdLst>
  <p:notesMasterIdLst>
    <p:notesMasterId r:id="rId55"/>
  </p:notesMasterIdLst>
  <p:handoutMasterIdLst>
    <p:handoutMasterId r:id="rId56"/>
  </p:handoutMasterIdLst>
  <p:sldIdLst>
    <p:sldId id="488" r:id="rId4"/>
    <p:sldId id="463" r:id="rId5"/>
    <p:sldId id="506" r:id="rId6"/>
    <p:sldId id="502" r:id="rId7"/>
    <p:sldId id="503" r:id="rId8"/>
    <p:sldId id="504" r:id="rId9"/>
    <p:sldId id="489" r:id="rId10"/>
    <p:sldId id="497" r:id="rId11"/>
    <p:sldId id="498" r:id="rId12"/>
    <p:sldId id="499" r:id="rId13"/>
    <p:sldId id="491" r:id="rId14"/>
    <p:sldId id="492" r:id="rId15"/>
    <p:sldId id="495" r:id="rId16"/>
    <p:sldId id="500" r:id="rId17"/>
    <p:sldId id="496" r:id="rId18"/>
    <p:sldId id="464" r:id="rId19"/>
    <p:sldId id="465" r:id="rId20"/>
    <p:sldId id="466" r:id="rId21"/>
    <p:sldId id="467" r:id="rId22"/>
    <p:sldId id="468" r:id="rId23"/>
    <p:sldId id="469" r:id="rId24"/>
    <p:sldId id="470" r:id="rId25"/>
    <p:sldId id="471" r:id="rId26"/>
    <p:sldId id="472" r:id="rId27"/>
    <p:sldId id="473" r:id="rId28"/>
    <p:sldId id="474" r:id="rId29"/>
    <p:sldId id="475" r:id="rId30"/>
    <p:sldId id="476" r:id="rId31"/>
    <p:sldId id="477" r:id="rId32"/>
    <p:sldId id="478" r:id="rId33"/>
    <p:sldId id="479" r:id="rId34"/>
    <p:sldId id="480" r:id="rId35"/>
    <p:sldId id="481" r:id="rId36"/>
    <p:sldId id="482" r:id="rId37"/>
    <p:sldId id="483" r:id="rId38"/>
    <p:sldId id="484" r:id="rId39"/>
    <p:sldId id="485" r:id="rId40"/>
    <p:sldId id="486" r:id="rId41"/>
    <p:sldId id="487" r:id="rId42"/>
    <p:sldId id="450" r:id="rId43"/>
    <p:sldId id="453" r:id="rId44"/>
    <p:sldId id="454" r:id="rId45"/>
    <p:sldId id="451" r:id="rId46"/>
    <p:sldId id="456" r:id="rId47"/>
    <p:sldId id="455" r:id="rId48"/>
    <p:sldId id="457" r:id="rId49"/>
    <p:sldId id="458" r:id="rId50"/>
    <p:sldId id="459" r:id="rId51"/>
    <p:sldId id="460" r:id="rId52"/>
    <p:sldId id="461" r:id="rId53"/>
    <p:sldId id="462" r:id="rId5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78BA"/>
    <a:srgbClr val="65BA66"/>
    <a:srgbClr val="4283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7707" autoAdjust="0"/>
  </p:normalViewPr>
  <p:slideViewPr>
    <p:cSldViewPr snapToGrid="0" snapToObjects="1">
      <p:cViewPr>
        <p:scale>
          <a:sx n="100" d="100"/>
          <a:sy n="100" d="100"/>
        </p:scale>
        <p:origin x="-1152" y="1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9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50" Type="http://schemas.openxmlformats.org/officeDocument/2006/relationships/slide" Target="slides/slide47.xml"/><Relationship Id="rId51" Type="http://schemas.openxmlformats.org/officeDocument/2006/relationships/slide" Target="slides/slide48.xml"/><Relationship Id="rId52" Type="http://schemas.openxmlformats.org/officeDocument/2006/relationships/slide" Target="slides/slide49.xml"/><Relationship Id="rId53" Type="http://schemas.openxmlformats.org/officeDocument/2006/relationships/slide" Target="slides/slide50.xml"/><Relationship Id="rId54" Type="http://schemas.openxmlformats.org/officeDocument/2006/relationships/slide" Target="slides/slide51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interSettings" Target="printerSettings/printerSettings1.bin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7.xml"/><Relationship Id="rId41" Type="http://schemas.openxmlformats.org/officeDocument/2006/relationships/slide" Target="slides/slide38.xml"/><Relationship Id="rId42" Type="http://schemas.openxmlformats.org/officeDocument/2006/relationships/slide" Target="slides/slide39.xml"/><Relationship Id="rId43" Type="http://schemas.openxmlformats.org/officeDocument/2006/relationships/slide" Target="slides/slide40.xml"/><Relationship Id="rId44" Type="http://schemas.openxmlformats.org/officeDocument/2006/relationships/slide" Target="slides/slide41.xml"/><Relationship Id="rId45" Type="http://schemas.openxmlformats.org/officeDocument/2006/relationships/slide" Target="slides/slide42.xml"/><Relationship Id="rId46" Type="http://schemas.openxmlformats.org/officeDocument/2006/relationships/slide" Target="slides/slide43.xml"/><Relationship Id="rId47" Type="http://schemas.openxmlformats.org/officeDocument/2006/relationships/slide" Target="slides/slide44.xml"/><Relationship Id="rId48" Type="http://schemas.openxmlformats.org/officeDocument/2006/relationships/slide" Target="slides/slide45.xml"/><Relationship Id="rId49" Type="http://schemas.openxmlformats.org/officeDocument/2006/relationships/slide" Target="slides/slide4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84819C-3B4D-C542-B154-864BAABCBB66}" type="datetimeFigureOut">
              <a:rPr lang="en-US" smtClean="0"/>
              <a:t>2/5/17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E9E5F6-1E28-4A4E-B4BE-C9900CC088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40064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4.png>
</file>

<file path=ppt/media/image15.png>
</file>

<file path=ppt/media/image18.png>
</file>

<file path=ppt/media/image19.png>
</file>

<file path=ppt/media/image20.gif>
</file>

<file path=ppt/media/image21.gif>
</file>

<file path=ppt/media/image3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7D837-F5E9-CA43-AA88-B2D329C91DBA}" type="datetimeFigureOut">
              <a:rPr lang="en-US" smtClean="0"/>
              <a:t>2/5/17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600BB0-53EE-7C43-8C9A-32B1EC337E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45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8743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.If the communicator is MPI_COMM_WORLD, then it represents the number of MPI tasks available to your application.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913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.If the communicator is MPI_COMM_WORLD, then it represents the number of MPI tasks available to your application.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91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.If the communicator is MPI_COMM_WORLD, then it represents the number of MPI tasks available to your application.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913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.If the communicator is MPI_COMM_WORLD, then it represents the number of MPI tasks available to your application.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91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.If the communicator is MPI_COMM_WORLD, then it represents the number of MPI tasks available to your application.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913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.If the communicator is MPI_COMM_WORLD, then it represents the number of MPI tasks available to your application.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913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.If the communicator is MPI_COMM_WORLD, then it represents the number of MPI tasks available to your application.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913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.If the communicator is MPI_COMM_WORLD, then it represents the number of MPI tasks available to your application.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913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29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35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38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02438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 who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714660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something for others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9F74211-BBEA-2840-8396-0DD8A526BE12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5951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Two columns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7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50513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Two columns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5051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Fix the commands</a:t>
            </a:r>
          </a:p>
          <a:p>
            <a:r>
              <a:rPr lang="en-US" dirty="0" smtClean="0"/>
              <a:t> complete </a:t>
            </a:r>
          </a:p>
          <a:p>
            <a:r>
              <a:rPr lang="en-US" dirty="0" smtClean="0"/>
              <a:t>when a job completes can remind in the C status for ~10seconds</a:t>
            </a:r>
          </a:p>
          <a:p>
            <a:r>
              <a:rPr lang="en-US" dirty="0" smtClean="0"/>
              <a:t>If</a:t>
            </a:r>
            <a:r>
              <a:rPr lang="en-US" baseline="0" dirty="0" smtClean="0"/>
              <a:t> you delete the job and if PBS cannot talk to the node your job may not stop for a while, so WAIT! Don’t sent a ticket right a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13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1444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</a:t>
            </a:r>
            <a:r>
              <a:rPr lang="en-US" baseline="0" dirty="0" smtClean="0"/>
              <a:t> to $ instead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10,260   17,168    4,390      627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600BB0-53EE-7C43-8C9A-32B1EC337EA5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14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8157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255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419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2"/>
          </p:nvPr>
        </p:nvSpPr>
        <p:spPr>
          <a:xfrm>
            <a:off x="457200" y="1608139"/>
            <a:ext cx="8235949" cy="4326469"/>
          </a:xfrm>
        </p:spPr>
        <p:txBody>
          <a:bodyPr/>
          <a:lstStyle>
            <a:lvl1pPr>
              <a:defRPr sz="20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 marL="1600200" indent="-228600">
              <a:buFont typeface="Courier New" panose="02070309020205020404" pitchFamily="49" charset="0"/>
              <a:buChar char="o"/>
              <a:defRPr sz="18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657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2"/>
          </p:nvPr>
        </p:nvSpPr>
        <p:spPr>
          <a:xfrm>
            <a:off x="457200" y="1608139"/>
            <a:ext cx="8235949" cy="4326469"/>
          </a:xfrm>
        </p:spPr>
        <p:txBody>
          <a:bodyPr/>
          <a:lstStyle>
            <a:lvl1pPr>
              <a:defRPr sz="20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 marL="1600200" indent="-228600">
              <a:buFont typeface="Courier New" panose="02070309020205020404" pitchFamily="49" charset="0"/>
              <a:buChar char="o"/>
              <a:defRPr sz="18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2960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2"/>
          </p:nvPr>
        </p:nvSpPr>
        <p:spPr>
          <a:xfrm>
            <a:off x="457200" y="1608139"/>
            <a:ext cx="8235949" cy="432646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935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Box 14"/>
          <p:cNvSpPr txBox="1">
            <a:spLocks noChangeArrowheads="1"/>
          </p:cNvSpPr>
          <p:nvPr userDrawn="1"/>
        </p:nvSpPr>
        <p:spPr bwMode="auto">
          <a:xfrm>
            <a:off x="4359275" y="209550"/>
            <a:ext cx="3030538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defTabSz="914400">
              <a:defRPr/>
            </a:pPr>
            <a:endParaRPr lang="en-US" b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2"/>
          </p:nvPr>
        </p:nvSpPr>
        <p:spPr>
          <a:xfrm>
            <a:off x="457200" y="1608139"/>
            <a:ext cx="8235949" cy="4326469"/>
          </a:xfrm>
        </p:spPr>
        <p:txBody>
          <a:bodyPr/>
          <a:lstStyle>
            <a:lvl1pPr>
              <a:defRPr sz="20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 marL="1600200" indent="-228600">
              <a:buFont typeface="Courier New" panose="02070309020205020404" pitchFamily="49" charset="0"/>
              <a:buChar char="o"/>
              <a:defRPr sz="18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55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353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2"/>
          </p:nvPr>
        </p:nvSpPr>
        <p:spPr>
          <a:xfrm>
            <a:off x="457200" y="1608139"/>
            <a:ext cx="8235949" cy="4326469"/>
          </a:xfrm>
        </p:spPr>
        <p:txBody>
          <a:bodyPr/>
          <a:lstStyle>
            <a:lvl1pPr>
              <a:defRPr sz="20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 marL="1600200" indent="-228600">
              <a:buFont typeface="Courier New" panose="02070309020205020404" pitchFamily="49" charset="0"/>
              <a:buChar char="o"/>
              <a:defRPr sz="18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18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353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2"/>
          </p:nvPr>
        </p:nvSpPr>
        <p:spPr>
          <a:xfrm>
            <a:off x="457200" y="1608139"/>
            <a:ext cx="8235949" cy="4326469"/>
          </a:xfrm>
        </p:spPr>
        <p:txBody>
          <a:bodyPr/>
          <a:lstStyle>
            <a:lvl1pPr>
              <a:defRPr sz="2000">
                <a:latin typeface="Arial"/>
                <a:cs typeface="Arial"/>
              </a:defRPr>
            </a:lvl1pPr>
            <a:lvl2pPr>
              <a:defRPr sz="2000">
                <a:latin typeface="Arial"/>
                <a:cs typeface="Arial"/>
              </a:defRPr>
            </a:lvl2pPr>
            <a:lvl3pPr>
              <a:defRPr sz="2000">
                <a:latin typeface="Arial"/>
                <a:cs typeface="Arial"/>
              </a:defRPr>
            </a:lvl3pPr>
            <a:lvl4pPr marL="1600200" indent="-228600">
              <a:buFont typeface="Courier New" panose="02070309020205020404" pitchFamily="49" charset="0"/>
              <a:buChar char="o"/>
              <a:defRPr sz="1800">
                <a:latin typeface="Arial"/>
                <a:cs typeface="Arial"/>
              </a:defRPr>
            </a:lvl4pPr>
            <a:lvl5pPr>
              <a:defRPr sz="16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518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emf"/><Relationship Id="rId8" Type="http://schemas.openxmlformats.org/officeDocument/2006/relationships/image" Target="../media/image2.emf"/><Relationship Id="rId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4" Type="http://schemas.openxmlformats.org/officeDocument/2006/relationships/image" Target="../media/image1.emf"/><Relationship Id="rId5" Type="http://schemas.openxmlformats.org/officeDocument/2006/relationships/image" Target="../media/image2.emf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2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4" Type="http://schemas.openxmlformats.org/officeDocument/2006/relationships/image" Target="../media/image1.emf"/><Relationship Id="rId5" Type="http://schemas.openxmlformats.org/officeDocument/2006/relationships/image" Target="../media/image2.emf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h2_lines_white.pdf"/>
          <p:cNvPicPr>
            <a:picLocks noChangeAspect="1"/>
          </p:cNvPicPr>
          <p:nvPr userDrawn="1"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PU_sig132.eps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1663" y="6157111"/>
            <a:ext cx="1710227" cy="66625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830116" y="6160798"/>
            <a:ext cx="953771" cy="697202"/>
          </a:xfrm>
          <a:prstGeom prst="rect">
            <a:avLst/>
          </a:prstGeom>
        </p:spPr>
      </p:pic>
      <p:sp>
        <p:nvSpPr>
          <p:cNvPr id="17" name="Title Placeholder 16"/>
          <p:cNvSpPr>
            <a:spLocks noGrp="1"/>
          </p:cNvSpPr>
          <p:nvPr>
            <p:ph type="title"/>
          </p:nvPr>
        </p:nvSpPr>
        <p:spPr>
          <a:xfrm>
            <a:off x="316094" y="7056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340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84" r:id="rId2"/>
    <p:sldLayoutId id="2147483688" r:id="rId3"/>
    <p:sldLayoutId id="2147483692" r:id="rId4"/>
    <p:sldLayoutId id="2147483693" r:id="rId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lang="en-US" sz="4400" kern="1200" dirty="0" smtClean="0">
          <a:solidFill>
            <a:schemeClr val="bg1"/>
          </a:solidFill>
          <a:latin typeface="Impact"/>
          <a:ea typeface="+mj-ea"/>
          <a:cs typeface="Impac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8" name="Picture 7" descr="h2_lines_white.pdf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2" name="Picture 11" descr="PU_sig132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1663" y="6157111"/>
            <a:ext cx="1710227" cy="66625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30116" y="6160798"/>
            <a:ext cx="953771" cy="697202"/>
          </a:xfrm>
          <a:prstGeom prst="rect">
            <a:avLst/>
          </a:prstGeom>
        </p:spPr>
      </p:pic>
      <p:sp>
        <p:nvSpPr>
          <p:cNvPr id="17" name="Title Placeholder 16"/>
          <p:cNvSpPr>
            <a:spLocks noGrp="1"/>
          </p:cNvSpPr>
          <p:nvPr>
            <p:ph type="title"/>
          </p:nvPr>
        </p:nvSpPr>
        <p:spPr>
          <a:xfrm>
            <a:off x="316094" y="7056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303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lang="en-US" sz="4400" kern="1200" dirty="0" smtClean="0">
          <a:solidFill>
            <a:schemeClr val="bg1"/>
          </a:solidFill>
          <a:latin typeface="Impact"/>
          <a:ea typeface="+mj-ea"/>
          <a:cs typeface="Impac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CFE262-5BD4-0446-A00F-0259D4BA9D77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8" name="Picture 7" descr="h2_lines_white.pdf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2" name="Picture 11" descr="PU_sig132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1663" y="6157111"/>
            <a:ext cx="1710227" cy="66625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830116" y="6160798"/>
            <a:ext cx="953771" cy="697202"/>
          </a:xfrm>
          <a:prstGeom prst="rect">
            <a:avLst/>
          </a:prstGeom>
        </p:spPr>
      </p:pic>
      <p:sp>
        <p:nvSpPr>
          <p:cNvPr id="17" name="Title Placeholder 16"/>
          <p:cNvSpPr>
            <a:spLocks noGrp="1"/>
          </p:cNvSpPr>
          <p:nvPr>
            <p:ph type="title"/>
          </p:nvPr>
        </p:nvSpPr>
        <p:spPr>
          <a:xfrm>
            <a:off x="316094" y="7056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303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lang="en-US" sz="4400" kern="1200" dirty="0" smtClean="0">
          <a:solidFill>
            <a:schemeClr val="bg1"/>
          </a:solidFill>
          <a:latin typeface="Impact"/>
          <a:ea typeface="+mj-ea"/>
          <a:cs typeface="Impac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cs.anl.gov/research/projects/mpi/" TargetMode="External"/><Relationship Id="rId4" Type="http://schemas.openxmlformats.org/officeDocument/2006/relationships/hyperlink" Target="http://mpi-forum.org/" TargetMode="External"/><Relationship Id="rId5" Type="http://schemas.openxmlformats.org/officeDocument/2006/relationships/hyperlink" Target="http://mpitutorial.com/recommended-books/" TargetMode="External"/><Relationship Id="rId6" Type="http://schemas.openxmlformats.org/officeDocument/2006/relationships/hyperlink" Target="http://www.netlib.org/utk/papers/mpi-book/mpi-book.html" TargetMode="External"/><Relationship Id="rId7" Type="http://schemas.openxmlformats.org/officeDocument/2006/relationships/hyperlink" Target="http://mpitutorial.com/tutorials/" TargetMode="External"/><Relationship Id="rId8" Type="http://schemas.openxmlformats.org/officeDocument/2006/relationships/hyperlink" Target="https://computing.llnl.gov/tutorials/mpi/" TargetMode="External"/><Relationship Id="rId9" Type="http://schemas.openxmlformats.org/officeDocument/2006/relationships/hyperlink" Target="http://www.openmp.org/" TargetMode="External"/><Relationship Id="rId10" Type="http://schemas.openxmlformats.org/officeDocument/2006/relationships/hyperlink" Target="https://computing.llnl.gov/tutorials/openMP/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pages.tacc.utexas.edu/~eijkhout/istc/istc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gi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ines_740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206" b="61897"/>
          <a:stretch/>
        </p:blipFill>
        <p:spPr>
          <a:xfrm>
            <a:off x="0" y="871869"/>
            <a:ext cx="930164" cy="2836974"/>
          </a:xfrm>
          <a:prstGeom prst="rect">
            <a:avLst/>
          </a:prstGeom>
        </p:spPr>
      </p:pic>
      <p:pic>
        <p:nvPicPr>
          <p:cNvPr id="5" name="Picture 4" descr="Lines_blk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55" t="6478" b="22982"/>
          <a:stretch/>
        </p:blipFill>
        <p:spPr>
          <a:xfrm>
            <a:off x="930164" y="881638"/>
            <a:ext cx="7288702" cy="2836974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028700" y="1348392"/>
            <a:ext cx="7086600" cy="211331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 algn="ctr">
              <a:lnSpc>
                <a:spcPct val="90000"/>
              </a:lnSpc>
            </a:pPr>
            <a:r>
              <a:rPr lang="en-US" sz="5200" dirty="0" smtClean="0">
                <a:solidFill>
                  <a:srgbClr val="000000"/>
                </a:solidFill>
              </a:rPr>
              <a:t>Intro to Supercomputing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80239" y="3788058"/>
            <a:ext cx="3138630" cy="21544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defRPr/>
            </a:pPr>
            <a:r>
              <a:rPr lang="en-US" sz="2000" b="1" dirty="0" smtClean="0"/>
              <a:t>Xiao Zhu</a:t>
            </a:r>
          </a:p>
          <a:p>
            <a:pPr algn="ctr">
              <a:defRPr/>
            </a:pPr>
            <a:r>
              <a:rPr lang="en-US" sz="2000" b="1" dirty="0" smtClean="0"/>
              <a:t>Senior Research Scientist</a:t>
            </a:r>
          </a:p>
          <a:p>
            <a:pPr algn="ctr">
              <a:defRPr/>
            </a:pPr>
            <a:r>
              <a:rPr lang="en-US" sz="2000" b="1" dirty="0" smtClean="0"/>
              <a:t>Research Computing, </a:t>
            </a:r>
            <a:r>
              <a:rPr lang="en-US" sz="2000" b="1" dirty="0" err="1" smtClean="0"/>
              <a:t>ITaP</a:t>
            </a:r>
            <a:endParaRPr lang="en-US" sz="2000" b="1" dirty="0" smtClean="0"/>
          </a:p>
          <a:p>
            <a:pPr algn="ctr">
              <a:defRPr/>
            </a:pPr>
            <a:endParaRPr lang="en-US" sz="2000" b="1" dirty="0"/>
          </a:p>
          <a:p>
            <a:pPr algn="ctr">
              <a:defRPr/>
            </a:pPr>
            <a:endParaRPr lang="en-US" sz="2000" b="1" dirty="0" smtClean="0"/>
          </a:p>
          <a:p>
            <a:pPr algn="ctr">
              <a:defRPr/>
            </a:pPr>
            <a:r>
              <a:rPr lang="en-US" sz="2000" b="1" dirty="0" smtClean="0"/>
              <a:t>ME 614</a:t>
            </a:r>
          </a:p>
          <a:p>
            <a:pPr algn="ctr">
              <a:defRPr/>
            </a:pPr>
            <a:r>
              <a:rPr lang="en-US" sz="2000" b="1" dirty="0" smtClean="0"/>
              <a:t>Feb</a:t>
            </a:r>
            <a:r>
              <a:rPr lang="en-US" sz="2000" b="1" dirty="0" smtClean="0"/>
              <a:t>. </a:t>
            </a:r>
            <a:r>
              <a:rPr lang="en-US" sz="2000" b="1" dirty="0"/>
              <a:t>8</a:t>
            </a:r>
            <a:r>
              <a:rPr lang="en-US" sz="2000" b="1" baseline="30000" dirty="0" smtClean="0"/>
              <a:t>th</a:t>
            </a:r>
            <a:r>
              <a:rPr lang="en-US" sz="2000" b="1" dirty="0" smtClean="0"/>
              <a:t>, 2017</a:t>
            </a:r>
          </a:p>
        </p:txBody>
      </p:sp>
      <p:pic>
        <p:nvPicPr>
          <p:cNvPr id="8" name="Picture 7" descr="Lines_7404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206" b="61897"/>
          <a:stretch/>
        </p:blipFill>
        <p:spPr>
          <a:xfrm>
            <a:off x="8233373" y="891407"/>
            <a:ext cx="930164" cy="2836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373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3" name="Picture 2" descr="h2_lines_whit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0896" y="951543"/>
            <a:ext cx="28882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err="1" smtClean="0">
                <a:solidFill>
                  <a:srgbClr val="756C66"/>
                </a:solidFill>
                <a:latin typeface="Impact"/>
                <a:cs typeface="Impact"/>
              </a:rPr>
              <a:t>subjob</a:t>
            </a:r>
            <a:r>
              <a:rPr lang="en-US" sz="2000" dirty="0" err="1" smtClean="0">
                <a:solidFill>
                  <a:srgbClr val="756C66"/>
                </a:solidFill>
                <a:latin typeface="Impact"/>
                <a:cs typeface="Impact"/>
              </a:rPr>
              <a:t>.sub</a:t>
            </a:r>
            <a:endParaRPr lang="en-US" sz="2000" dirty="0">
              <a:solidFill>
                <a:srgbClr val="756C66"/>
              </a:solidFill>
              <a:latin typeface="Impact"/>
              <a:cs typeface="Impact"/>
            </a:endParaRPr>
          </a:p>
        </p:txBody>
      </p:sp>
      <p:sp>
        <p:nvSpPr>
          <p:cNvPr id="18" name="Title 7"/>
          <p:cNvSpPr txBox="1">
            <a:spLocks/>
          </p:cNvSpPr>
          <p:nvPr/>
        </p:nvSpPr>
        <p:spPr>
          <a:xfrm>
            <a:off x="310896" y="173736"/>
            <a:ext cx="7757030" cy="695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sz="3600" dirty="0">
                <a:solidFill>
                  <a:prstClr val="white"/>
                </a:solidFill>
              </a:rPr>
              <a:t>EXAMPLE JOB SUBMISSION SCRIPT </a:t>
            </a:r>
          </a:p>
        </p:txBody>
      </p:sp>
      <p:sp>
        <p:nvSpPr>
          <p:cNvPr id="7" name="Rectangle 6"/>
          <p:cNvSpPr/>
          <p:nvPr/>
        </p:nvSpPr>
        <p:spPr>
          <a:xfrm>
            <a:off x="159915" y="1523914"/>
            <a:ext cx="4042202" cy="440120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#!/bin/</a:t>
            </a:r>
            <a:r>
              <a:rPr lang="en-US" sz="2000" b="1" dirty="0" err="1">
                <a:solidFill>
                  <a:prstClr val="black"/>
                </a:solidFill>
                <a:latin typeface="Courier New"/>
                <a:cs typeface="Courier New"/>
              </a:rPr>
              <a:t>sh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 -l</a:t>
            </a: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#PBS 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-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N 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mpi_job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#PBS 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-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q 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scholar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#PBS -l nodes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=4: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ppn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=20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#PBS -l </a:t>
            </a:r>
            <a:r>
              <a:rPr lang="en-US" sz="2000" b="1" dirty="0" err="1">
                <a:solidFill>
                  <a:prstClr val="black"/>
                </a:solidFill>
                <a:latin typeface="Courier New"/>
                <a:cs typeface="Courier New"/>
              </a:rPr>
              <a:t>walltime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=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72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: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00:00</a:t>
            </a:r>
          </a:p>
          <a:p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module purge</a:t>
            </a: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module load 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intel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module load 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impi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module 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list</a:t>
            </a:r>
          </a:p>
          <a:p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cd $PBS_O_WORKDIR</a:t>
            </a:r>
          </a:p>
          <a:p>
            <a:r>
              <a:rPr lang="en-US" sz="2000" b="1" dirty="0" err="1">
                <a:solidFill>
                  <a:prstClr val="black"/>
                </a:solidFill>
                <a:latin typeface="Courier New"/>
                <a:cs typeface="Courier New"/>
              </a:rPr>
              <a:t>p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wd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12878" y="1493137"/>
            <a:ext cx="4589335" cy="16312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# An multi-node MPI job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endParaRPr lang="en-US" sz="2000" b="1" dirty="0" smtClean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mpirun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 –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np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 $PBS_NP </a:t>
            </a: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-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machinefile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 $PBS_NODEFILE  </a:t>
            </a:r>
          </a:p>
          <a:p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.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/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a.out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2116204" y="1004307"/>
            <a:ext cx="4031776" cy="5579739"/>
            <a:chOff x="2232988" y="1004307"/>
            <a:chExt cx="4031776" cy="5579739"/>
          </a:xfrm>
        </p:grpSpPr>
        <p:grpSp>
          <p:nvGrpSpPr>
            <p:cNvPr id="33" name="Group 32"/>
            <p:cNvGrpSpPr/>
            <p:nvPr/>
          </p:nvGrpSpPr>
          <p:grpSpPr>
            <a:xfrm>
              <a:off x="2232988" y="1004307"/>
              <a:ext cx="4019616" cy="5579739"/>
              <a:chOff x="2168058" y="990797"/>
              <a:chExt cx="4019616" cy="5579739"/>
            </a:xfrm>
          </p:grpSpPr>
          <p:cxnSp>
            <p:nvCxnSpPr>
              <p:cNvPr id="17" name="Straight Connector 16"/>
              <p:cNvCxnSpPr>
                <a:stCxn id="7" idx="2"/>
              </p:cNvCxnSpPr>
              <p:nvPr/>
            </p:nvCxnSpPr>
            <p:spPr>
              <a:xfrm flipH="1">
                <a:off x="2181016" y="5911609"/>
                <a:ext cx="51854" cy="64555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2168058" y="6557168"/>
                <a:ext cx="2169731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4346701" y="1001375"/>
                <a:ext cx="1247" cy="5569161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flipV="1">
                <a:off x="6187673" y="990797"/>
                <a:ext cx="1" cy="481958"/>
              </a:xfrm>
              <a:prstGeom prst="line">
                <a:avLst/>
              </a:prstGeom>
              <a:ln>
                <a:solidFill>
                  <a:srgbClr val="FF0000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Straight Connector 20"/>
            <p:cNvCxnSpPr/>
            <p:nvPr/>
          </p:nvCxnSpPr>
          <p:spPr>
            <a:xfrm flipH="1">
              <a:off x="4399790" y="1004426"/>
              <a:ext cx="186497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10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47780" y="3378200"/>
            <a:ext cx="4430213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prstClr val="black"/>
                </a:solidFill>
                <a:latin typeface="Arial"/>
                <a:cs typeface="Arial"/>
              </a:rPr>
              <a:t>$</a:t>
            </a:r>
            <a:r>
              <a:rPr lang="en-US" b="1" dirty="0" smtClean="0">
                <a:solidFill>
                  <a:prstClr val="black"/>
                </a:solidFill>
                <a:latin typeface="Arial"/>
                <a:cs typeface="Arial"/>
              </a:rPr>
              <a:t>PBS_NP: </a:t>
            </a:r>
            <a:r>
              <a:rPr lang="en-US" dirty="0">
                <a:latin typeface="Arial"/>
                <a:cs typeface="Arial"/>
              </a:rPr>
              <a:t>n</a:t>
            </a:r>
            <a:r>
              <a:rPr lang="en-US" dirty="0" smtClean="0">
                <a:latin typeface="Arial"/>
                <a:cs typeface="Arial"/>
              </a:rPr>
              <a:t>umber </a:t>
            </a:r>
            <a:r>
              <a:rPr lang="en-US" dirty="0">
                <a:latin typeface="Arial"/>
                <a:cs typeface="Arial"/>
              </a:rPr>
              <a:t>of execution slots (cores) for the job</a:t>
            </a:r>
          </a:p>
          <a:p>
            <a:endParaRPr lang="en-US" b="1" dirty="0" smtClean="0">
              <a:solidFill>
                <a:prstClr val="black"/>
              </a:solidFill>
              <a:latin typeface="Arial"/>
              <a:cs typeface="Arial"/>
            </a:endParaRPr>
          </a:p>
          <a:p>
            <a:r>
              <a:rPr lang="en-US" b="1" dirty="0">
                <a:solidFill>
                  <a:prstClr val="black"/>
                </a:solidFill>
                <a:latin typeface="Arial"/>
                <a:cs typeface="Arial"/>
              </a:rPr>
              <a:t>$</a:t>
            </a:r>
            <a:r>
              <a:rPr lang="en-US" b="1" dirty="0" smtClean="0">
                <a:solidFill>
                  <a:prstClr val="black"/>
                </a:solidFill>
                <a:latin typeface="Arial"/>
                <a:cs typeface="Arial"/>
              </a:rPr>
              <a:t>PBS_NODEFILE: </a:t>
            </a:r>
            <a:r>
              <a:rPr lang="en-US" dirty="0" smtClean="0">
                <a:solidFill>
                  <a:prstClr val="black"/>
                </a:solidFill>
                <a:latin typeface="Arial"/>
                <a:cs typeface="Arial"/>
              </a:rPr>
              <a:t>a list of nodes requested </a:t>
            </a:r>
          </a:p>
          <a:p>
            <a:endParaRPr lang="en-US" dirty="0">
              <a:solidFill>
                <a:prstClr val="black"/>
              </a:solidFill>
              <a:latin typeface="Arial"/>
              <a:cs typeface="Arial"/>
            </a:endParaRPr>
          </a:p>
          <a:p>
            <a:r>
              <a:rPr lang="en-US" b="1" dirty="0">
                <a:solidFill>
                  <a:prstClr val="black"/>
                </a:solidFill>
                <a:latin typeface="Arial"/>
                <a:cs typeface="Arial"/>
              </a:rPr>
              <a:t>$</a:t>
            </a:r>
            <a:r>
              <a:rPr lang="en-US" b="1" dirty="0" smtClean="0">
                <a:solidFill>
                  <a:prstClr val="black"/>
                </a:solidFill>
                <a:latin typeface="Arial"/>
                <a:cs typeface="Arial"/>
              </a:rPr>
              <a:t>PBS_O_WORKDIR: </a:t>
            </a:r>
            <a:r>
              <a:rPr lang="en-US" dirty="0" smtClean="0">
                <a:solidFill>
                  <a:prstClr val="black"/>
                </a:solidFill>
                <a:latin typeface="Arial"/>
                <a:cs typeface="Arial"/>
              </a:rPr>
              <a:t>job submission directory</a:t>
            </a:r>
          </a:p>
          <a:p>
            <a:endParaRPr lang="en-US" b="1" dirty="0">
              <a:solidFill>
                <a:prstClr val="black"/>
              </a:solidFill>
              <a:latin typeface="Arial"/>
              <a:cs typeface="Arial"/>
            </a:endParaRPr>
          </a:p>
          <a:p>
            <a:r>
              <a:rPr lang="en-US" b="1" dirty="0" smtClean="0">
                <a:solidFill>
                  <a:prstClr val="black"/>
                </a:solidFill>
                <a:latin typeface="Arial"/>
                <a:cs typeface="Arial"/>
              </a:rPr>
              <a:t>$PBS_JOBID: </a:t>
            </a:r>
            <a:r>
              <a:rPr lang="en-US" dirty="0" smtClean="0">
                <a:solidFill>
                  <a:prstClr val="black"/>
                </a:solidFill>
                <a:latin typeface="Arial"/>
                <a:cs typeface="Arial"/>
              </a:rPr>
              <a:t>unique PBS job id</a:t>
            </a:r>
          </a:p>
          <a:p>
            <a:r>
              <a:rPr lang="en-US" b="1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035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3" name="Picture 2" descr="h2_lines_white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sz="3600" dirty="0">
                <a:solidFill>
                  <a:prstClr val="white"/>
                </a:solidFill>
              </a:rPr>
              <a:t>HOW TO SUBMIT AND MONITOR YOUR </a:t>
            </a:r>
            <a:r>
              <a:rPr sz="3600" dirty="0" smtClean="0">
                <a:solidFill>
                  <a:prstClr val="white"/>
                </a:solidFill>
              </a:rPr>
              <a:t>JOB 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0896" y="978408"/>
            <a:ext cx="171817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2000" dirty="0" err="1">
                <a:solidFill>
                  <a:srgbClr val="756C66"/>
                </a:solidFill>
                <a:latin typeface="Impact"/>
                <a:cs typeface="Impact"/>
              </a:rPr>
              <a:t>q</a:t>
            </a:r>
            <a:r>
              <a:rPr lang="en-US" sz="2000" dirty="0" err="1" smtClean="0">
                <a:solidFill>
                  <a:srgbClr val="756C66"/>
                </a:solidFill>
                <a:latin typeface="Impact"/>
                <a:cs typeface="Impact"/>
              </a:rPr>
              <a:t>sub</a:t>
            </a:r>
            <a:r>
              <a:rPr lang="en-US" sz="2000" dirty="0" smtClean="0">
                <a:solidFill>
                  <a:srgbClr val="756C66"/>
                </a:solidFill>
                <a:latin typeface="Impact"/>
                <a:cs typeface="Impact"/>
              </a:rPr>
              <a:t>	</a:t>
            </a:r>
            <a:endParaRPr lang="en-US" sz="2000" dirty="0">
              <a:solidFill>
                <a:srgbClr val="756C66"/>
              </a:solidFill>
              <a:latin typeface="Arial"/>
              <a:cs typeface="Arial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6047815"/>
              </p:ext>
            </p:extLst>
          </p:nvPr>
        </p:nvGraphicFramePr>
        <p:xfrm>
          <a:off x="318646" y="3057201"/>
          <a:ext cx="8491867" cy="204215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491867"/>
              </a:tblGrid>
              <a:tr h="1858895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$ </a:t>
                      </a:r>
                      <a:r>
                        <a:rPr lang="en-US" sz="1800" b="1" dirty="0" err="1" smtClean="0">
                          <a:latin typeface="Courier New"/>
                          <a:cs typeface="Courier New"/>
                        </a:rPr>
                        <a:t>qsub</a:t>
                      </a:r>
                      <a:r>
                        <a:rPr lang="en-US" sz="1800" b="1" dirty="0" smtClean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800" b="1" dirty="0" err="1" smtClean="0">
                          <a:latin typeface="Courier New"/>
                          <a:cs typeface="Courier New"/>
                        </a:rPr>
                        <a:t>subjob.sub</a:t>
                      </a:r>
                      <a:r>
                        <a:rPr lang="en-US" sz="1800" b="1" dirty="0" smtClean="0">
                          <a:latin typeface="Courier New"/>
                          <a:cs typeface="Courier New"/>
                        </a:rPr>
                        <a:t> </a:t>
                      </a:r>
                      <a:endParaRPr lang="en-US" sz="1800" b="1" dirty="0" smtClean="0">
                        <a:latin typeface="Courier New"/>
                        <a:cs typeface="Courier New"/>
                      </a:endParaRPr>
                    </a:p>
                    <a:p>
                      <a:r>
                        <a:rPr lang="en-US" sz="1800" b="1" dirty="0" smtClean="0">
                          <a:latin typeface="Courier New"/>
                          <a:cs typeface="Courier New"/>
                        </a:rPr>
                        <a:t>787233</a:t>
                      </a:r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.rice-</a:t>
                      </a:r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adm.rcac.purdue.edu </a:t>
                      </a:r>
                    </a:p>
                    <a:p>
                      <a:endParaRPr lang="en-US" sz="1800" dirty="0" smtClean="0">
                        <a:latin typeface="Courier New"/>
                        <a:cs typeface="Courier New"/>
                      </a:endParaRPr>
                    </a:p>
                    <a:p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# here the number indicates the job id that PBS  </a:t>
                      </a:r>
                      <a:br>
                        <a:rPr lang="en-US" sz="1800" dirty="0" smtClean="0">
                          <a:latin typeface="Courier New"/>
                          <a:cs typeface="Courier New"/>
                        </a:rPr>
                      </a:br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# assigns to the job, this number can be used to track</a:t>
                      </a:r>
                      <a:br>
                        <a:rPr lang="en-US" sz="1800" dirty="0" smtClean="0">
                          <a:latin typeface="Courier New"/>
                          <a:cs typeface="Courier New"/>
                        </a:rPr>
                      </a:br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# your job.</a:t>
                      </a:r>
                    </a:p>
                    <a:p>
                      <a:endParaRPr lang="en-US" sz="2000" dirty="0">
                        <a:latin typeface="Courier New"/>
                        <a:cs typeface="Courier New"/>
                      </a:endParaRPr>
                    </a:p>
                  </a:txBody>
                  <a:tcPr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254520" y="1403000"/>
            <a:ext cx="824429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Once you have a job submission script, you may submit this script to PBS using the </a:t>
            </a:r>
            <a:r>
              <a:rPr lang="en-US" sz="2000" dirty="0" err="1">
                <a:solidFill>
                  <a:srgbClr val="000000"/>
                </a:solidFill>
                <a:latin typeface="Arial"/>
                <a:cs typeface="Arial"/>
              </a:rPr>
              <a:t>qsub</a:t>
            </a:r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 command. PBS will find an available compute node or set of compute nodes and run your job there, or leave your job in a queue until some become available.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11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405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3" name="Picture 2" descr="h2_lines_white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Title 7"/>
          <p:cNvSpPr txBox="1">
            <a:spLocks/>
          </p:cNvSpPr>
          <p:nvPr/>
        </p:nvSpPr>
        <p:spPr>
          <a:xfrm>
            <a:off x="310895" y="173736"/>
            <a:ext cx="8336551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sz="3600" dirty="0">
                <a:solidFill>
                  <a:prstClr val="white"/>
                </a:solidFill>
              </a:rPr>
              <a:t>HOW TO MONITOR THE STATUS OF YOUR </a:t>
            </a:r>
            <a:r>
              <a:rPr sz="3600" dirty="0" smtClean="0">
                <a:solidFill>
                  <a:prstClr val="white"/>
                </a:solidFill>
              </a:rPr>
              <a:t>JOB 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0896" y="982311"/>
            <a:ext cx="3214233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err="1">
                <a:solidFill>
                  <a:srgbClr val="756C66"/>
                </a:solidFill>
                <a:latin typeface="Impact"/>
                <a:cs typeface="Impact"/>
              </a:rPr>
              <a:t>q</a:t>
            </a:r>
            <a:r>
              <a:rPr lang="en-US" sz="2000" dirty="0" err="1" smtClean="0">
                <a:solidFill>
                  <a:srgbClr val="756C66"/>
                </a:solidFill>
                <a:latin typeface="Impact"/>
                <a:cs typeface="Impact"/>
              </a:rPr>
              <a:t>stat</a:t>
            </a:r>
            <a:r>
              <a:rPr lang="en-US" sz="2000" dirty="0" smtClean="0">
                <a:solidFill>
                  <a:srgbClr val="756C66"/>
                </a:solidFill>
                <a:latin typeface="Impact"/>
                <a:cs typeface="Impact"/>
              </a:rPr>
              <a:t>  –u  </a:t>
            </a:r>
            <a:r>
              <a:rPr lang="en-US" sz="2000" dirty="0" err="1" smtClean="0">
                <a:solidFill>
                  <a:srgbClr val="756C66"/>
                </a:solidFill>
                <a:latin typeface="Impact"/>
                <a:cs typeface="Impact"/>
              </a:rPr>
              <a:t>myusername</a:t>
            </a:r>
            <a:r>
              <a:rPr lang="en-US" sz="2000" dirty="0" smtClean="0">
                <a:solidFill>
                  <a:srgbClr val="756C66"/>
                </a:solidFill>
                <a:latin typeface="Impact"/>
                <a:cs typeface="Impact"/>
              </a:rPr>
              <a:t>	</a:t>
            </a:r>
            <a:endParaRPr lang="en-US" sz="2000" dirty="0">
              <a:solidFill>
                <a:srgbClr val="756C66"/>
              </a:solidFill>
              <a:latin typeface="Arial"/>
              <a:cs typeface="Arial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771039"/>
              </p:ext>
            </p:extLst>
          </p:nvPr>
        </p:nvGraphicFramePr>
        <p:xfrm>
          <a:off x="333487" y="2542613"/>
          <a:ext cx="8499225" cy="2085092"/>
        </p:xfrm>
        <a:graphic>
          <a:graphicData uri="http://schemas.openxmlformats.org/drawingml/2006/table">
            <a:tbl>
              <a:tblPr/>
              <a:tblGrid>
                <a:gridCol w="46241"/>
                <a:gridCol w="1306750"/>
                <a:gridCol w="895357"/>
                <a:gridCol w="1032734"/>
                <a:gridCol w="1000462"/>
                <a:gridCol w="742277"/>
                <a:gridCol w="430306"/>
                <a:gridCol w="376518"/>
                <a:gridCol w="748293"/>
                <a:gridCol w="937014"/>
                <a:gridCol w="228539"/>
                <a:gridCol w="709856"/>
                <a:gridCol w="44878"/>
              </a:tblGrid>
              <a:tr h="469528">
                <a:tc gridSpan="13"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$</a:t>
                      </a:r>
                      <a:r>
                        <a:rPr lang="en-US" sz="14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4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qstat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-u </a:t>
                      </a:r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zhu472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 </a:t>
                      </a:r>
                      <a:endParaRPr 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  <a:p>
                      <a:pPr algn="l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rice-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adm.rcac.purdue.edu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: </a:t>
                      </a:r>
                    </a:p>
                  </a:txBody>
                  <a:tcPr marL="9739" marR="9739" marT="9739" marB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285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Req'd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Req'd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Elap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06442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Job ID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Username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Queue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Jobname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SessID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NDS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TSK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Memory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Time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Time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8558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47463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787233</a:t>
                      </a:r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.rice-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adm.rcac.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Courier New"/>
                          <a:cs typeface="Courier New"/>
                        </a:rPr>
                        <a:t>zhu472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scholar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mpi_job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20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03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:00:00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ourier New"/>
                          <a:cs typeface="Courier New"/>
                        </a:rPr>
                        <a:t>Q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62850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9739" marR="9739" marT="9739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310896" y="1449130"/>
            <a:ext cx="85513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prstClr val="black"/>
                </a:solidFill>
                <a:latin typeface="Arial"/>
                <a:cs typeface="Arial"/>
              </a:rPr>
              <a:t>List all current jobs from the user </a:t>
            </a:r>
            <a:r>
              <a:rPr lang="en-US" sz="2000" i="1" dirty="0" err="1">
                <a:solidFill>
                  <a:prstClr val="black"/>
                </a:solidFill>
                <a:latin typeface="Arial"/>
                <a:cs typeface="Arial"/>
              </a:rPr>
              <a:t>myusername</a:t>
            </a:r>
            <a:r>
              <a:rPr lang="en-US" sz="2000" dirty="0">
                <a:solidFill>
                  <a:prstClr val="black"/>
                </a:solidFill>
                <a:latin typeface="Arial"/>
                <a:cs typeface="Arial"/>
              </a:rPr>
              <a:t>, </a:t>
            </a: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where </a:t>
            </a:r>
            <a:r>
              <a:rPr lang="en-US" sz="2000" i="1" dirty="0" err="1">
                <a:solidFill>
                  <a:prstClr val="black"/>
                </a:solidFill>
                <a:latin typeface="Arial"/>
                <a:cs typeface="Arial"/>
              </a:rPr>
              <a:t>myusername</a:t>
            </a:r>
            <a:r>
              <a:rPr lang="en-US" sz="2000" dirty="0">
                <a:solidFill>
                  <a:prstClr val="black"/>
                </a:solidFill>
                <a:latin typeface="Arial"/>
                <a:cs typeface="Arial"/>
              </a:rPr>
              <a:t> is your Purdue </a:t>
            </a: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login.</a:t>
            </a:r>
            <a:endParaRPr lang="en-US" sz="20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12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8578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3" name="Picture 2" descr="h2_lines_whit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sz="3600" dirty="0">
                <a:solidFill>
                  <a:prstClr val="white"/>
                </a:solidFill>
              </a:rPr>
              <a:t>HOW TO SUBMIT AND MONITOR YOUR </a:t>
            </a:r>
            <a:r>
              <a:rPr sz="3600" dirty="0" smtClean="0">
                <a:solidFill>
                  <a:prstClr val="white"/>
                </a:solidFill>
              </a:rPr>
              <a:t>JOB 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0896" y="978098"/>
            <a:ext cx="2553571" cy="3108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err="1" smtClean="0">
                <a:solidFill>
                  <a:srgbClr val="756C66"/>
                </a:solidFill>
                <a:latin typeface="Impact"/>
                <a:cs typeface="Impact"/>
              </a:rPr>
              <a:t>qde</a:t>
            </a:r>
            <a:r>
              <a:rPr lang="en-US" sz="2000" dirty="0" err="1">
                <a:solidFill>
                  <a:srgbClr val="756C66"/>
                </a:solidFill>
                <a:latin typeface="Impact"/>
                <a:cs typeface="Impact"/>
              </a:rPr>
              <a:t>l</a:t>
            </a:r>
            <a:endParaRPr lang="en-US" sz="2000" dirty="0">
              <a:solidFill>
                <a:srgbClr val="756C66"/>
              </a:solidFill>
              <a:latin typeface="Arial"/>
              <a:cs typeface="Arial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86957"/>
              </p:ext>
            </p:extLst>
          </p:nvPr>
        </p:nvGraphicFramePr>
        <p:xfrm>
          <a:off x="225732" y="1874383"/>
          <a:ext cx="8692537" cy="3739076"/>
        </p:xfrm>
        <a:graphic>
          <a:graphicData uri="http://schemas.openxmlformats.org/drawingml/2006/table">
            <a:tbl>
              <a:tblPr/>
              <a:tblGrid>
                <a:gridCol w="293896"/>
                <a:gridCol w="1970601"/>
                <a:gridCol w="888869"/>
                <a:gridCol w="832305"/>
                <a:gridCol w="840385"/>
                <a:gridCol w="541403"/>
                <a:gridCol w="379789"/>
                <a:gridCol w="468677"/>
                <a:gridCol w="703014"/>
                <a:gridCol w="610756"/>
                <a:gridCol w="253871"/>
                <a:gridCol w="702415"/>
                <a:gridCol w="206556"/>
              </a:tblGrid>
              <a:tr h="469638">
                <a:tc gridSpan="13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$ </a:t>
                      </a:r>
                      <a:r>
                        <a:rPr lang="en-US" sz="16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qstat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-u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zhu472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</a:tr>
              <a:tr h="15654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rice-</a:t>
                      </a:r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adm.rcac.purdue.edu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: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ctr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438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Job ID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Username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Queue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Jobname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SessID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NDS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TSK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Memory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Time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Time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564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--------------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438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787233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.rice-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adm.rcac.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zhu472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scholar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mpi_job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12208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20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3:00:00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FF0000"/>
                          </a:solidFill>
                          <a:effectLst/>
                          <a:latin typeface="Courier New"/>
                          <a:cs typeface="Courier New"/>
                        </a:rPr>
                        <a:t>R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01:00: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11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540950">
                <a:tc gridSpan="13">
                  <a:txBody>
                    <a:bodyPr/>
                    <a:lstStyle/>
                    <a:p>
                      <a:pPr algn="l" fontAlgn="b"/>
                      <a:r>
                        <a:rPr lang="es-ES_tradnl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$ </a:t>
                      </a:r>
                      <a:r>
                        <a:rPr lang="es-ES_tradnl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qdel</a:t>
                      </a:r>
                      <a:r>
                        <a:rPr lang="es-ES_tradnl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 787233 </a:t>
                      </a:r>
                      <a:endParaRPr lang="es-ES_tradnl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  <a:p>
                      <a:pPr algn="l" fontAlgn="b"/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$</a:t>
                      </a:r>
                      <a:r>
                        <a:rPr lang="en-US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6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qstat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-u </a:t>
                      </a: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zhu472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2400"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2400"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654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rice-</a:t>
                      </a:r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adm.rcac.purdue.edu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: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5373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Req'd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Req'd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Elap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438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Job ID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Username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Queue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Jobname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SessID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NDS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TSK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Memory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Time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Time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00564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---------------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------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438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787233.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rice-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adm.rcac.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zhu472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scholar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mpi_job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12208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20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3:00:00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dirty="0">
                          <a:solidFill>
                            <a:srgbClr val="FF0000"/>
                          </a:solidFill>
                          <a:effectLst/>
                          <a:latin typeface="Courier New"/>
                          <a:cs typeface="Courier New"/>
                        </a:rPr>
                        <a:t>C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--</a:t>
                      </a: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53735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0702" marR="10702" marT="10702" marB="0" anchor="b">
                    <a:lnL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310896" y="1350371"/>
            <a:ext cx="75300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rgbClr val="000000"/>
                </a:solidFill>
                <a:latin typeface="Arial"/>
                <a:cs typeface="Arial"/>
              </a:rPr>
              <a:t>Stop and delete the job ID </a:t>
            </a:r>
            <a:r>
              <a:rPr lang="en-US" sz="2000" i="1" dirty="0" err="1">
                <a:solidFill>
                  <a:srgbClr val="000000"/>
                </a:solidFill>
                <a:latin typeface="Arial"/>
                <a:cs typeface="Arial"/>
              </a:rPr>
              <a:t>myjobid</a:t>
            </a:r>
            <a:endParaRPr lang="en-US" sz="2000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13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622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3" name="Picture 2" descr="h2_lines_whit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8" name="Title 7"/>
          <p:cNvSpPr txBox="1">
            <a:spLocks/>
          </p:cNvSpPr>
          <p:nvPr/>
        </p:nvSpPr>
        <p:spPr>
          <a:xfrm>
            <a:off x="310896" y="170954"/>
            <a:ext cx="8255482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sz="3600" dirty="0">
                <a:solidFill>
                  <a:prstClr val="white"/>
                </a:solidFill>
              </a:rPr>
              <a:t>HOW TO CHECK FOR AVAILABLE </a:t>
            </a:r>
            <a:r>
              <a:rPr sz="3600" dirty="0" smtClean="0">
                <a:solidFill>
                  <a:prstClr val="white"/>
                </a:solidFill>
              </a:rPr>
              <a:t>RESOURCES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0896" y="978408"/>
            <a:ext cx="152382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err="1" smtClean="0">
                <a:solidFill>
                  <a:srgbClr val="756C66"/>
                </a:solidFill>
                <a:latin typeface="Impact"/>
                <a:cs typeface="Impact"/>
              </a:rPr>
              <a:t>qlist</a:t>
            </a:r>
            <a:r>
              <a:rPr lang="en-US" sz="2000" dirty="0" smtClean="0">
                <a:solidFill>
                  <a:srgbClr val="756C66"/>
                </a:solidFill>
                <a:latin typeface="Impact"/>
                <a:cs typeface="Impact"/>
              </a:rPr>
              <a:t>	</a:t>
            </a:r>
            <a:endParaRPr lang="en-US" sz="2000" dirty="0">
              <a:solidFill>
                <a:srgbClr val="756C66"/>
              </a:solidFill>
              <a:latin typeface="Arial"/>
              <a:cs typeface="Arial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579397"/>
              </p:ext>
            </p:extLst>
          </p:nvPr>
        </p:nvGraphicFramePr>
        <p:xfrm>
          <a:off x="326067" y="2234837"/>
          <a:ext cx="8491867" cy="2755336"/>
        </p:xfrm>
        <a:graphic>
          <a:graphicData uri="http://schemas.openxmlformats.org/drawingml/2006/table">
            <a:tbl>
              <a:tblPr/>
              <a:tblGrid>
                <a:gridCol w="249568"/>
                <a:gridCol w="1930400"/>
                <a:gridCol w="999915"/>
                <a:gridCol w="901511"/>
                <a:gridCol w="901511"/>
                <a:gridCol w="1287038"/>
                <a:gridCol w="1942525"/>
                <a:gridCol w="279399"/>
              </a:tblGrid>
              <a:tr h="985212">
                <a:tc gridSpan="8">
                  <a:txBody>
                    <a:bodyPr/>
                    <a:lstStyle/>
                    <a:p>
                      <a:pPr algn="just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$ </a:t>
                      </a:r>
                      <a:r>
                        <a:rPr lang="en-US" sz="18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qlist</a:t>
                      </a:r>
                      <a:endParaRPr lang="en-US" sz="1800" b="1" i="0" u="none" strike="noStrike" dirty="0" smtClean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  <a:p>
                      <a:pPr algn="just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 </a:t>
                      </a:r>
                    </a:p>
                    <a:p>
                      <a:pPr algn="just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                 Current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Number of 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Cores</a:t>
                      </a:r>
                    </a:p>
                    <a:p>
                      <a:pPr algn="just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 sz="1600"/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332842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Queue</a:t>
                      </a: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Total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Queue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Run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Free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 Max 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Walltime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59810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===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=========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=====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=====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=</a:t>
                      </a: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=============================</a:t>
                      </a:r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=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   ===============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2842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scholar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320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20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220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168: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00:00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32842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standby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10,260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17,168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4,390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627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 New"/>
                          <a:cs typeface="Courier New"/>
                        </a:rPr>
                        <a:t>4:00:00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682"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ourier New"/>
                        <a:cs typeface="Courier New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283872" y="1392609"/>
            <a:ext cx="84112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prstClr val="black"/>
                </a:solidFill>
                <a:latin typeface="Arial"/>
                <a:cs typeface="Arial"/>
              </a:rPr>
              <a:t>List all queues I can use and their current status and limits.</a:t>
            </a: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14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203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" y="0"/>
            <a:ext cx="3801423" cy="104222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Overview of MPI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03172" y="851426"/>
            <a:ext cx="861222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Message Passing </a:t>
            </a:r>
            <a:r>
              <a:rPr lang="en-US" sz="2000" dirty="0" smtClean="0">
                <a:latin typeface="Arial"/>
                <a:cs typeface="Arial"/>
              </a:rPr>
              <a:t>Interface</a:t>
            </a:r>
          </a:p>
          <a:p>
            <a:pPr marL="342900" indent="-342900">
              <a:buFont typeface="Arial"/>
              <a:buChar char="•"/>
            </a:pPr>
            <a:endParaRPr lang="en-US" sz="20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Many implementations, interfaces in C/Fortran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Distributed memory model, but also work on shared memory / hybrid architecture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000" dirty="0" smtClean="0">
                <a:latin typeface="Arial"/>
                <a:cs typeface="Arial"/>
              </a:rPr>
              <a:t>An MPI program is launched as separate processes (tasks)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000" dirty="0" smtClean="0">
                <a:latin typeface="Arial"/>
                <a:cs typeface="Arial"/>
              </a:rPr>
              <a:t>Requiring data/task partitioning across tasks; if not, every task run the same thing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000" dirty="0">
                <a:latin typeface="Arial"/>
                <a:cs typeface="Arial"/>
              </a:rPr>
              <a:t>D</a:t>
            </a:r>
            <a:r>
              <a:rPr lang="en-US" sz="2000" dirty="0" smtClean="0">
                <a:latin typeface="Arial"/>
                <a:cs typeface="Arial"/>
              </a:rPr>
              <a:t>ata is explicitly moved from task to task ( message passing)</a:t>
            </a:r>
          </a:p>
          <a:p>
            <a:pPr marL="1257300" lvl="2" indent="-342900">
              <a:buFont typeface="Wingdings" charset="2"/>
              <a:buChar char="§"/>
            </a:pPr>
            <a:r>
              <a:rPr lang="en-US" sz="2000" dirty="0" smtClean="0">
                <a:latin typeface="Arial"/>
                <a:cs typeface="Arial"/>
              </a:rPr>
              <a:t>Point-to-point</a:t>
            </a:r>
          </a:p>
          <a:p>
            <a:pPr marL="1257300" lvl="2" indent="-342900">
              <a:buFont typeface="Wingdings" charset="2"/>
              <a:buChar char="§"/>
            </a:pPr>
            <a:r>
              <a:rPr lang="en-US" sz="2000" dirty="0" smtClean="0">
                <a:latin typeface="Arial"/>
                <a:cs typeface="Arial"/>
              </a:rPr>
              <a:t>Collective</a:t>
            </a:r>
            <a:endParaRPr lang="en-US" sz="2000" dirty="0">
              <a:latin typeface="Arial"/>
              <a:cs typeface="Arial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472982" y="4927640"/>
            <a:ext cx="8153400" cy="1470005"/>
            <a:chOff x="-177800" y="4038600"/>
            <a:chExt cx="9448800" cy="175633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/>
            <a:srcRect l="7116"/>
            <a:stretch/>
          </p:blipFill>
          <p:spPr>
            <a:xfrm>
              <a:off x="-177800" y="4038600"/>
              <a:ext cx="9448800" cy="1756336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-177800" y="5410200"/>
              <a:ext cx="317500" cy="2413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70394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Type of Communications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9296" y="1614517"/>
            <a:ext cx="8671058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b="1" dirty="0" smtClean="0">
                <a:latin typeface="Arial"/>
                <a:cs typeface="Arial"/>
              </a:rPr>
              <a:t>Point-to-Point</a:t>
            </a:r>
          </a:p>
          <a:p>
            <a:pPr marL="342900" indent="-342900">
              <a:buFont typeface="Arial"/>
              <a:buChar char="•"/>
            </a:pPr>
            <a:endParaRPr lang="en-US" sz="2400" b="1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b="1" dirty="0" smtClean="0">
                <a:latin typeface="Arial"/>
                <a:cs typeface="Arial"/>
              </a:rPr>
              <a:t>Collective</a:t>
            </a:r>
            <a:endParaRPr lang="en-US" sz="24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69688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Point-to-Point Communication</a:t>
            </a:r>
            <a:endParaRPr sz="3600" dirty="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00" y="868680"/>
            <a:ext cx="6807200" cy="28872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1500" y="3790788"/>
            <a:ext cx="8229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Involve message passing between two different MPI processes/tasks. </a:t>
            </a:r>
          </a:p>
          <a:p>
            <a:pPr marL="285750" indent="-285750">
              <a:buFont typeface="Arial"/>
              <a:buChar char="•"/>
            </a:pPr>
            <a:endParaRPr lang="en-US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One task performs a send operation and the other task performs a matching receive operation.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There should be a matching receive routine for every send routine.</a:t>
            </a:r>
          </a:p>
          <a:p>
            <a:pPr marL="742950" lvl="1" indent="-285750">
              <a:buFont typeface="Lucida Grande"/>
              <a:buChar char="-"/>
            </a:pPr>
            <a:r>
              <a:rPr lang="en-US" dirty="0" smtClean="0">
                <a:latin typeface="Arial"/>
                <a:cs typeface="Arial"/>
              </a:rPr>
              <a:t>If a send is not paired with a matching receive then the code will have a deadlock. 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78000" y="6186252"/>
            <a:ext cx="70231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/>
                <a:cs typeface="Arial"/>
              </a:rPr>
              <a:t>http://</a:t>
            </a:r>
            <a:r>
              <a:rPr lang="en-US" sz="1600" dirty="0" err="1">
                <a:latin typeface="Arial"/>
                <a:cs typeface="Arial"/>
              </a:rPr>
              <a:t>www.mcs.anl.gov</a:t>
            </a:r>
            <a:r>
              <a:rPr lang="en-US" sz="1600" dirty="0">
                <a:latin typeface="Arial"/>
                <a:cs typeface="Arial"/>
              </a:rPr>
              <a:t>/research/projects/</a:t>
            </a:r>
            <a:r>
              <a:rPr lang="en-US" sz="1600" dirty="0" err="1">
                <a:latin typeface="Arial"/>
                <a:cs typeface="Arial"/>
              </a:rPr>
              <a:t>mpi</a:t>
            </a:r>
            <a:r>
              <a:rPr lang="en-US" sz="1600" dirty="0">
                <a:latin typeface="Arial"/>
                <a:cs typeface="Arial"/>
              </a:rPr>
              <a:t>/</a:t>
            </a:r>
            <a:r>
              <a:rPr lang="en-US" sz="1600" dirty="0" err="1">
                <a:latin typeface="Arial"/>
                <a:cs typeface="Arial"/>
              </a:rPr>
              <a:t>sendmode.html</a:t>
            </a:r>
            <a:endParaRPr lang="en-US" sz="1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3374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Synchronous </a:t>
            </a:r>
            <a:r>
              <a:rPr lang="en-US" sz="3600" dirty="0" err="1" smtClean="0">
                <a:solidFill>
                  <a:prstClr val="white"/>
                </a:solidFill>
              </a:rPr>
              <a:t>vs</a:t>
            </a:r>
            <a:r>
              <a:rPr lang="en-US" sz="3600" dirty="0" smtClean="0">
                <a:solidFill>
                  <a:prstClr val="white"/>
                </a:solidFill>
              </a:rPr>
              <a:t> Asynchronous</a:t>
            </a:r>
            <a:endParaRPr sz="3600" dirty="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100" y="868680"/>
            <a:ext cx="6807200" cy="28872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1500" y="3790788"/>
            <a:ext cx="8229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Synchronous</a:t>
            </a:r>
          </a:p>
          <a:p>
            <a:pPr marL="742950" lvl="1" indent="-285750">
              <a:buFont typeface="Lucida Grande"/>
              <a:buChar char="-"/>
            </a:pPr>
            <a:r>
              <a:rPr lang="en-US" dirty="0" smtClean="0">
                <a:latin typeface="Arial"/>
                <a:cs typeface="Arial"/>
              </a:rPr>
              <a:t>Call does not return until the message is sent or received </a:t>
            </a:r>
          </a:p>
          <a:p>
            <a:pPr marL="285750" indent="-285750">
              <a:buFont typeface="Arial"/>
              <a:buChar char="•"/>
            </a:pPr>
            <a:endParaRPr lang="en-US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Asynchronous</a:t>
            </a:r>
          </a:p>
          <a:p>
            <a:pPr marL="742950" lvl="1" indent="-285750">
              <a:buFont typeface="Lucida Grande"/>
              <a:buChar char="-"/>
            </a:pPr>
            <a:r>
              <a:rPr lang="en-US" dirty="0" smtClean="0">
                <a:latin typeface="Arial"/>
                <a:cs typeface="Arial"/>
              </a:rPr>
              <a:t>Call indicates a start of send or receive, and another call is made to determine if communication is finished.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Arial"/>
              <a:cs typeface="Arial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78000" y="6186252"/>
            <a:ext cx="70231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Arial"/>
                <a:cs typeface="Arial"/>
              </a:rPr>
              <a:t>http://</a:t>
            </a:r>
            <a:r>
              <a:rPr lang="en-US" sz="1600" dirty="0" err="1">
                <a:latin typeface="Arial"/>
                <a:cs typeface="Arial"/>
              </a:rPr>
              <a:t>www.mcs.anl.gov</a:t>
            </a:r>
            <a:r>
              <a:rPr lang="en-US" sz="1600" dirty="0">
                <a:latin typeface="Arial"/>
                <a:cs typeface="Arial"/>
              </a:rPr>
              <a:t>/research/projects/</a:t>
            </a:r>
            <a:r>
              <a:rPr lang="en-US" sz="1600" dirty="0" err="1">
                <a:latin typeface="Arial"/>
                <a:cs typeface="Arial"/>
              </a:rPr>
              <a:t>mpi</a:t>
            </a:r>
            <a:r>
              <a:rPr lang="en-US" sz="1600" dirty="0">
                <a:latin typeface="Arial"/>
                <a:cs typeface="Arial"/>
              </a:rPr>
              <a:t>/</a:t>
            </a:r>
            <a:r>
              <a:rPr lang="en-US" sz="1600" dirty="0" err="1">
                <a:latin typeface="Arial"/>
                <a:cs typeface="Arial"/>
              </a:rPr>
              <a:t>sendmode.html</a:t>
            </a:r>
            <a:endParaRPr lang="en-US" sz="16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80871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Point-to-Point Communication</a:t>
            </a:r>
            <a:endParaRPr sz="3600" dirty="0">
              <a:solidFill>
                <a:prstClr val="white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" y="1016000"/>
            <a:ext cx="7924800" cy="456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79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Homework 0.2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9296" y="1060519"/>
            <a:ext cx="8287004" cy="5509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Learn to set up MPI computing environment.</a:t>
            </a:r>
          </a:p>
          <a:p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 module load </a:t>
            </a:r>
            <a:r>
              <a:rPr lang="en-US" sz="2200" dirty="0" err="1" smtClean="0">
                <a:latin typeface="Courier New"/>
                <a:cs typeface="Courier New"/>
              </a:rPr>
              <a:t>intel</a:t>
            </a:r>
            <a:endParaRPr lang="en-US" sz="2200" dirty="0" smtClean="0">
              <a:latin typeface="Courier New"/>
              <a:cs typeface="Courier New"/>
            </a:endParaRPr>
          </a:p>
          <a:p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 module load </a:t>
            </a:r>
            <a:r>
              <a:rPr lang="en-US" sz="2200" dirty="0" err="1" smtClean="0">
                <a:latin typeface="Courier New"/>
                <a:cs typeface="Courier New"/>
              </a:rPr>
              <a:t>impi</a:t>
            </a:r>
            <a:endParaRPr lang="en-US" sz="2200" dirty="0" smtClean="0">
              <a:latin typeface="Courier New"/>
              <a:cs typeface="Courier New"/>
            </a:endParaRPr>
          </a:p>
          <a:p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 module list</a:t>
            </a:r>
          </a:p>
          <a:p>
            <a:endParaRPr lang="en-US" sz="2200" dirty="0" smtClean="0">
              <a:latin typeface="Courier New"/>
              <a:cs typeface="Courier New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>
                <a:latin typeface="Arial"/>
                <a:cs typeface="Arial"/>
              </a:rPr>
              <a:t>C</a:t>
            </a:r>
            <a:r>
              <a:rPr lang="en-US" sz="2200" dirty="0" smtClean="0">
                <a:latin typeface="Arial"/>
                <a:cs typeface="Arial"/>
              </a:rPr>
              <a:t>ompile </a:t>
            </a:r>
            <a:r>
              <a:rPr lang="en-US" sz="2200" dirty="0">
                <a:latin typeface="Arial"/>
                <a:cs typeface="Arial"/>
              </a:rPr>
              <a:t>and run a MPI code. </a:t>
            </a:r>
            <a:endParaRPr lang="en-US" sz="2200" dirty="0" smtClean="0">
              <a:latin typeface="Courier New"/>
              <a:cs typeface="Courier New"/>
            </a:endParaRPr>
          </a:p>
          <a:p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Arial"/>
                <a:cs typeface="Arial"/>
              </a:rPr>
              <a:t>1. copy either the C or Fortran code to your own account from </a:t>
            </a:r>
            <a:r>
              <a:rPr lang="en-US" sz="2200" dirty="0" smtClean="0">
                <a:latin typeface="Courier New"/>
                <a:cs typeface="Courier New"/>
              </a:rPr>
              <a:t>/scratch/scholar/z/zhu472/me614</a:t>
            </a:r>
          </a:p>
          <a:p>
            <a:endParaRPr lang="en-US" sz="2200" dirty="0" smtClean="0">
              <a:latin typeface="Courier New"/>
              <a:cs typeface="Courier New"/>
            </a:endParaRPr>
          </a:p>
          <a:p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Arial"/>
                <a:cs typeface="Arial"/>
              </a:rPr>
              <a:t>2. Compile the code</a:t>
            </a:r>
          </a:p>
          <a:p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mpiicc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err="1" smtClean="0">
                <a:latin typeface="Courier New"/>
                <a:cs typeface="Courier New"/>
              </a:rPr>
              <a:t>helloworld.c</a:t>
            </a:r>
            <a:r>
              <a:rPr lang="en-US" sz="2200" dirty="0" smtClean="0">
                <a:latin typeface="Courier New"/>
                <a:cs typeface="Courier New"/>
              </a:rPr>
              <a:t> –o </a:t>
            </a:r>
            <a:r>
              <a:rPr lang="en-US" sz="2200" dirty="0" err="1" smtClean="0">
                <a:latin typeface="Courier New"/>
                <a:cs typeface="Courier New"/>
              </a:rPr>
              <a:t>helloworld</a:t>
            </a:r>
            <a:endParaRPr lang="en-US" sz="2200" dirty="0" smtClean="0">
              <a:latin typeface="Courier New"/>
              <a:cs typeface="Courier New"/>
            </a:endParaRPr>
          </a:p>
          <a:p>
            <a:r>
              <a:rPr lang="en-US" sz="2200" dirty="0" smtClean="0">
                <a:latin typeface="Courier New"/>
                <a:cs typeface="Courier New"/>
              </a:rPr>
              <a:t>  </a:t>
            </a:r>
            <a:r>
              <a:rPr lang="en-US" sz="2200" dirty="0" err="1" smtClean="0">
                <a:latin typeface="Courier New"/>
                <a:cs typeface="Courier New"/>
              </a:rPr>
              <a:t>mpiifort</a:t>
            </a:r>
            <a:r>
              <a:rPr lang="en-US" sz="2200" dirty="0" smtClean="0">
                <a:latin typeface="Courier New"/>
                <a:cs typeface="Courier New"/>
              </a:rPr>
              <a:t> helloworld.F90 –o </a:t>
            </a:r>
            <a:r>
              <a:rPr lang="en-US" sz="2200" dirty="0" err="1" smtClean="0">
                <a:latin typeface="Courier New"/>
                <a:cs typeface="Courier New"/>
              </a:rPr>
              <a:t>hellworld</a:t>
            </a:r>
            <a:endParaRPr lang="en-US" sz="2200" dirty="0" smtClean="0">
              <a:latin typeface="Courier New"/>
              <a:cs typeface="Courier New"/>
            </a:endParaRPr>
          </a:p>
          <a:p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</a:p>
          <a:p>
            <a:r>
              <a:rPr lang="en-US" sz="2200" dirty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 smtClean="0">
                <a:latin typeface="Arial"/>
                <a:cs typeface="Arial"/>
              </a:rPr>
              <a:t>3. Do a quick run</a:t>
            </a:r>
            <a:endParaRPr lang="en-US" sz="2200" dirty="0">
              <a:latin typeface="Arial"/>
              <a:cs typeface="Arial"/>
            </a:endParaRPr>
          </a:p>
          <a:p>
            <a:r>
              <a:rPr lang="en-US" sz="2200" dirty="0" smtClean="0">
                <a:latin typeface="Courier New"/>
                <a:cs typeface="Courier New"/>
              </a:rPr>
              <a:t>  </a:t>
            </a:r>
            <a:r>
              <a:rPr lang="en-US" sz="2200" dirty="0" err="1" smtClean="0">
                <a:latin typeface="Courier New"/>
                <a:cs typeface="Courier New"/>
              </a:rPr>
              <a:t>mpirun</a:t>
            </a:r>
            <a:r>
              <a:rPr lang="en-US" sz="2200" dirty="0" smtClean="0">
                <a:latin typeface="Courier New"/>
                <a:cs typeface="Courier New"/>
              </a:rPr>
              <a:t> –</a:t>
            </a:r>
            <a:r>
              <a:rPr lang="en-US" sz="2200" dirty="0" err="1" smtClean="0">
                <a:latin typeface="Courier New"/>
                <a:cs typeface="Courier New"/>
              </a:rPr>
              <a:t>np</a:t>
            </a:r>
            <a:r>
              <a:rPr lang="en-US" sz="2200" dirty="0" smtClean="0">
                <a:latin typeface="Courier New"/>
                <a:cs typeface="Courier New"/>
              </a:rPr>
              <a:t> 4 ./</a:t>
            </a:r>
            <a:r>
              <a:rPr lang="en-US" sz="2200" dirty="0" err="1" smtClean="0">
                <a:latin typeface="Courier New"/>
                <a:cs typeface="Courier New"/>
              </a:rPr>
              <a:t>helloword</a:t>
            </a:r>
            <a:endParaRPr lang="en-US" sz="2200" dirty="0" smtClean="0">
              <a:latin typeface="Courier New"/>
              <a:cs typeface="Courier New"/>
            </a:endParaRPr>
          </a:p>
          <a:p>
            <a:endParaRPr lang="en-US" sz="2200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544870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Point-to-Point Communication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84300" y="5759103"/>
            <a:ext cx="70231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www.mcs.anl.gov</a:t>
            </a:r>
            <a:r>
              <a:rPr lang="en-US" dirty="0"/>
              <a:t>/research/projects/</a:t>
            </a:r>
            <a:r>
              <a:rPr lang="en-US" dirty="0" err="1"/>
              <a:t>mpi</a:t>
            </a:r>
            <a:r>
              <a:rPr lang="en-US" dirty="0"/>
              <a:t>/</a:t>
            </a:r>
            <a:r>
              <a:rPr lang="en-US" dirty="0" err="1"/>
              <a:t>sendmode.html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97" y="942473"/>
            <a:ext cx="8363204" cy="481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910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Data Type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10896" y="1042693"/>
            <a:ext cx="85725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When sending a message, it is given a data type;</a:t>
            </a:r>
            <a:endParaRPr lang="en-US" sz="2200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MPI has many predefined types correspond to “normal” types;</a:t>
            </a:r>
          </a:p>
          <a:p>
            <a:pPr marL="285750" indent="-28575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Can create user-defined types.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11440"/>
          <a:stretch/>
        </p:blipFill>
        <p:spPr>
          <a:xfrm>
            <a:off x="5036957" y="1993899"/>
            <a:ext cx="4107043" cy="422638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t="15522"/>
          <a:stretch/>
        </p:blipFill>
        <p:spPr>
          <a:xfrm>
            <a:off x="0" y="2583521"/>
            <a:ext cx="5197356" cy="282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287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Point-to-Point Communication</a:t>
            </a:r>
            <a:endParaRPr sz="3600" dirty="0">
              <a:solidFill>
                <a:prstClr val="white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180491" y="1089759"/>
            <a:ext cx="8785709" cy="5006241"/>
            <a:chOff x="310896" y="1256831"/>
            <a:chExt cx="8565233" cy="3478073"/>
          </a:xfrm>
        </p:grpSpPr>
        <p:sp>
          <p:nvSpPr>
            <p:cNvPr id="8" name="Rectangle 7"/>
            <p:cNvSpPr/>
            <p:nvPr/>
          </p:nvSpPr>
          <p:spPr>
            <a:xfrm>
              <a:off x="310896" y="1256831"/>
              <a:ext cx="8565233" cy="3478073"/>
            </a:xfrm>
            <a:prstGeom prst="rect">
              <a:avLst/>
            </a:prstGeom>
            <a:solidFill>
              <a:srgbClr val="FFFDE4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200" dirty="0" smtClean="0">
                <a:solidFill>
                  <a:srgbClr val="0000FF"/>
                </a:solidFill>
                <a:latin typeface="Courier New"/>
                <a:cs typeface="Courier New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36529" y="1256832"/>
              <a:ext cx="7844329" cy="3040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2200" dirty="0">
                <a:latin typeface="Courier New"/>
                <a:cs typeface="Courier New"/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180490" y="1089760"/>
            <a:ext cx="8963509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 New"/>
                <a:cs typeface="Courier New"/>
              </a:rPr>
              <a:t>// Find out rank, size</a:t>
            </a:r>
          </a:p>
          <a:p>
            <a:r>
              <a:rPr lang="en-US" sz="2000" dirty="0" err="1">
                <a:latin typeface="Courier New"/>
                <a:cs typeface="Courier New"/>
              </a:rPr>
              <a:t>i</a:t>
            </a:r>
            <a:r>
              <a:rPr lang="en-US" sz="2000" dirty="0" err="1" smtClean="0">
                <a:latin typeface="Courier New"/>
                <a:cs typeface="Courier New"/>
              </a:rPr>
              <a:t>nt</a:t>
            </a:r>
            <a:r>
              <a:rPr lang="en-US" sz="2000" dirty="0" smtClean="0">
                <a:latin typeface="Courier New"/>
                <a:cs typeface="Courier New"/>
              </a:rPr>
              <a:t> rank, size;</a:t>
            </a:r>
            <a:endParaRPr lang="en-US" sz="2000" dirty="0">
              <a:latin typeface="Courier New"/>
              <a:cs typeface="Courier New"/>
            </a:endParaRPr>
          </a:p>
          <a:p>
            <a:r>
              <a:rPr lang="en-US" sz="2000" dirty="0" err="1">
                <a:latin typeface="Courier New"/>
                <a:cs typeface="Courier New"/>
              </a:rPr>
              <a:t>MPI_Comm_rank</a:t>
            </a:r>
            <a:r>
              <a:rPr lang="en-US" sz="2000" dirty="0">
                <a:latin typeface="Courier New"/>
                <a:cs typeface="Courier New"/>
              </a:rPr>
              <a:t>(MPI_COMM_WORLD, </a:t>
            </a:r>
            <a:r>
              <a:rPr lang="en-US" sz="2000" dirty="0" smtClean="0">
                <a:latin typeface="Courier New"/>
                <a:cs typeface="Courier New"/>
              </a:rPr>
              <a:t>&amp;rank</a:t>
            </a:r>
            <a:r>
              <a:rPr lang="en-US" sz="2000" dirty="0">
                <a:latin typeface="Courier New"/>
                <a:cs typeface="Courier New"/>
              </a:rPr>
              <a:t>);</a:t>
            </a:r>
          </a:p>
          <a:p>
            <a:r>
              <a:rPr lang="en-US" sz="2000" dirty="0" err="1" smtClean="0">
                <a:latin typeface="Courier New"/>
                <a:cs typeface="Courier New"/>
              </a:rPr>
              <a:t>MPI_Comm_size</a:t>
            </a:r>
            <a:r>
              <a:rPr lang="en-US" sz="2000" dirty="0">
                <a:latin typeface="Courier New"/>
                <a:cs typeface="Courier New"/>
              </a:rPr>
              <a:t>(MPI_COMM_WORLD, </a:t>
            </a:r>
            <a:r>
              <a:rPr lang="en-US" sz="2000" dirty="0" smtClean="0">
                <a:latin typeface="Courier New"/>
                <a:cs typeface="Courier New"/>
              </a:rPr>
              <a:t>&amp;size</a:t>
            </a:r>
            <a:r>
              <a:rPr lang="en-US" sz="2000" dirty="0">
                <a:latin typeface="Courier New"/>
                <a:cs typeface="Courier New"/>
              </a:rPr>
              <a:t>);</a:t>
            </a:r>
          </a:p>
          <a:p>
            <a:endParaRPr lang="en-US" sz="2000" dirty="0">
              <a:latin typeface="Courier New"/>
              <a:cs typeface="Courier New"/>
            </a:endParaRPr>
          </a:p>
          <a:p>
            <a:r>
              <a:rPr lang="en-US" sz="2000" dirty="0" err="1">
                <a:latin typeface="Courier New"/>
                <a:cs typeface="Courier New"/>
              </a:rPr>
              <a:t>int</a:t>
            </a:r>
            <a:r>
              <a:rPr lang="en-US" sz="2000" dirty="0">
                <a:latin typeface="Courier New"/>
                <a:cs typeface="Courier New"/>
              </a:rPr>
              <a:t> number;</a:t>
            </a:r>
          </a:p>
          <a:p>
            <a:r>
              <a:rPr lang="en-US" sz="2000" dirty="0">
                <a:latin typeface="Courier New"/>
                <a:cs typeface="Courier New"/>
              </a:rPr>
              <a:t>if </a:t>
            </a:r>
            <a:r>
              <a:rPr lang="en-US" sz="2000" dirty="0" smtClean="0">
                <a:latin typeface="Courier New"/>
                <a:cs typeface="Courier New"/>
              </a:rPr>
              <a:t>(</a:t>
            </a:r>
            <a:r>
              <a:rPr lang="en-US" sz="2000" dirty="0" smtClean="0">
                <a:solidFill>
                  <a:srgbClr val="FF0000"/>
                </a:solidFill>
                <a:latin typeface="Courier New"/>
                <a:cs typeface="Courier New"/>
              </a:rPr>
              <a:t>rank 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== 0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r>
              <a:rPr lang="en-US" sz="2000" dirty="0">
                <a:latin typeface="Courier New"/>
                <a:cs typeface="Courier New"/>
              </a:rPr>
              <a:t>   </a:t>
            </a:r>
            <a:r>
              <a:rPr lang="en-US" sz="2000" dirty="0" smtClean="0">
                <a:latin typeface="Courier New"/>
                <a:cs typeface="Courier New"/>
              </a:rPr>
              <a:t>number </a:t>
            </a:r>
            <a:r>
              <a:rPr lang="en-US" sz="2000" dirty="0">
                <a:latin typeface="Courier New"/>
                <a:cs typeface="Courier New"/>
              </a:rPr>
              <a:t>= -1;</a:t>
            </a:r>
          </a:p>
          <a:p>
            <a:r>
              <a:rPr lang="en-US" sz="2000" dirty="0">
                <a:latin typeface="Courier New"/>
                <a:cs typeface="Courier New"/>
              </a:rPr>
              <a:t>   </a:t>
            </a:r>
            <a:r>
              <a:rPr lang="en-US" sz="20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MPI_Send</a:t>
            </a:r>
            <a:r>
              <a:rPr lang="en-US" sz="2000" dirty="0">
                <a:latin typeface="Courier New"/>
                <a:cs typeface="Courier New"/>
              </a:rPr>
              <a:t>(&amp;number, 1, MPI_INT, 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1</a:t>
            </a:r>
            <a:r>
              <a:rPr lang="en-US" sz="2000" dirty="0">
                <a:latin typeface="Courier New"/>
                <a:cs typeface="Courier New"/>
              </a:rPr>
              <a:t>, 0, MPI_COMM_WORLD);</a:t>
            </a:r>
          </a:p>
          <a:p>
            <a:r>
              <a:rPr lang="en-US" sz="2000" dirty="0">
                <a:latin typeface="Courier New"/>
                <a:cs typeface="Courier New"/>
              </a:rPr>
              <a:t>} else if </a:t>
            </a:r>
            <a:r>
              <a:rPr lang="en-US" sz="2000" dirty="0" smtClean="0">
                <a:latin typeface="Courier New"/>
                <a:cs typeface="Courier New"/>
              </a:rPr>
              <a:t>(</a:t>
            </a:r>
            <a:r>
              <a:rPr lang="en-US" sz="2000" dirty="0" smtClean="0">
                <a:solidFill>
                  <a:srgbClr val="FF0000"/>
                </a:solidFill>
                <a:latin typeface="Courier New"/>
                <a:cs typeface="Courier New"/>
              </a:rPr>
              <a:t>rank 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== 1</a:t>
            </a:r>
            <a:r>
              <a:rPr lang="en-US" sz="2000" dirty="0">
                <a:latin typeface="Courier New"/>
                <a:cs typeface="Courier New"/>
              </a:rPr>
              <a:t>) {</a:t>
            </a:r>
          </a:p>
          <a:p>
            <a:r>
              <a:rPr lang="en-US" sz="2000" dirty="0">
                <a:latin typeface="Courier New"/>
                <a:cs typeface="Courier New"/>
              </a:rPr>
              <a:t>   </a:t>
            </a:r>
            <a:r>
              <a:rPr lang="en-US" sz="20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MPI_Recv</a:t>
            </a:r>
            <a:r>
              <a:rPr lang="en-US" sz="2000" dirty="0">
                <a:latin typeface="Courier New"/>
                <a:cs typeface="Courier New"/>
              </a:rPr>
              <a:t>(&amp;number, 1, MPI_INT, 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0</a:t>
            </a:r>
            <a:r>
              <a:rPr lang="en-US" sz="2000" dirty="0">
                <a:latin typeface="Courier New"/>
                <a:cs typeface="Courier New"/>
              </a:rPr>
              <a:t>, 0, MPI_COMM_WORLD,</a:t>
            </a:r>
          </a:p>
          <a:p>
            <a:r>
              <a:rPr lang="en-US" sz="2000" dirty="0">
                <a:latin typeface="Courier New"/>
                <a:cs typeface="Courier New"/>
              </a:rPr>
              <a:t>             MPI_STATUS_IGNORE);</a:t>
            </a:r>
          </a:p>
          <a:p>
            <a:r>
              <a:rPr lang="en-US" sz="2000" dirty="0">
                <a:latin typeface="Courier New"/>
                <a:cs typeface="Courier New"/>
              </a:rPr>
              <a:t>   </a:t>
            </a:r>
            <a:r>
              <a:rPr lang="en-US" sz="2000" dirty="0" err="1" smtClean="0">
                <a:latin typeface="Courier New"/>
                <a:cs typeface="Courier New"/>
              </a:rPr>
              <a:t>printf</a:t>
            </a:r>
            <a:r>
              <a:rPr lang="en-US" sz="2000" dirty="0" smtClean="0">
                <a:latin typeface="Courier New"/>
                <a:cs typeface="Courier New"/>
              </a:rPr>
              <a:t>(”Task </a:t>
            </a:r>
            <a:r>
              <a:rPr lang="en-US" sz="2000" dirty="0">
                <a:latin typeface="Courier New"/>
                <a:cs typeface="Courier New"/>
              </a:rPr>
              <a:t>1 </a:t>
            </a:r>
            <a:r>
              <a:rPr lang="en-US" sz="2000" dirty="0" err="1" smtClean="0">
                <a:latin typeface="Courier New"/>
                <a:cs typeface="Courier New"/>
              </a:rPr>
              <a:t>recv</a:t>
            </a:r>
            <a:r>
              <a:rPr lang="en-US" sz="2000" dirty="0" smtClean="0">
                <a:latin typeface="Courier New"/>
                <a:cs typeface="Courier New"/>
              </a:rPr>
              <a:t> </a:t>
            </a:r>
            <a:r>
              <a:rPr lang="en-US" sz="2000" dirty="0">
                <a:latin typeface="Courier New"/>
                <a:cs typeface="Courier New"/>
              </a:rPr>
              <a:t>number %d </a:t>
            </a:r>
            <a:r>
              <a:rPr lang="en-US" sz="2000" dirty="0" smtClean="0">
                <a:latin typeface="Courier New"/>
                <a:cs typeface="Courier New"/>
              </a:rPr>
              <a:t>from task </a:t>
            </a:r>
            <a:r>
              <a:rPr lang="en-US" sz="2000" dirty="0">
                <a:latin typeface="Courier New"/>
                <a:cs typeface="Courier New"/>
              </a:rPr>
              <a:t>0\</a:t>
            </a:r>
            <a:r>
              <a:rPr lang="en-US" sz="2000" dirty="0" smtClean="0">
                <a:latin typeface="Courier New"/>
                <a:cs typeface="Courier New"/>
              </a:rPr>
              <a:t>n</a:t>
            </a:r>
            <a:r>
              <a:rPr lang="en-US" sz="2000" dirty="0">
                <a:latin typeface="Courier New"/>
                <a:cs typeface="Courier New"/>
              </a:rPr>
              <a:t>"</a:t>
            </a:r>
            <a:r>
              <a:rPr lang="en-US" sz="2000" dirty="0" smtClean="0">
                <a:latin typeface="Courier New"/>
                <a:cs typeface="Courier New"/>
              </a:rPr>
              <a:t>, number</a:t>
            </a:r>
            <a:r>
              <a:rPr lang="en-US" sz="2000" dirty="0">
                <a:latin typeface="Courier New"/>
                <a:cs typeface="Courier New"/>
              </a:rPr>
              <a:t>);</a:t>
            </a:r>
          </a:p>
          <a:p>
            <a:r>
              <a:rPr lang="en-US" sz="2000" dirty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877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Point-to-Point Communication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80491" y="960318"/>
            <a:ext cx="8565233" cy="4739541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if (rank == 0) {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en-US" sz="2000" dirty="0" err="1" smtClean="0">
                <a:solidFill>
                  <a:schemeClr val="tx1"/>
                </a:solidFill>
                <a:latin typeface="Courier New"/>
                <a:cs typeface="Courier New"/>
              </a:rPr>
              <a:t>dest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= 1;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source = 1;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en-US" sz="2000" dirty="0" err="1" smtClean="0">
                <a:solidFill>
                  <a:srgbClr val="008000"/>
                </a:solidFill>
                <a:latin typeface="Courier New"/>
                <a:cs typeface="Courier New"/>
              </a:rPr>
              <a:t>MPI_Send</a:t>
            </a:r>
            <a:r>
              <a:rPr lang="en-US" sz="2000" dirty="0" smtClean="0">
                <a:solidFill>
                  <a:srgbClr val="008000"/>
                </a:solidFill>
                <a:latin typeface="Courier New"/>
                <a:cs typeface="Courier New"/>
              </a:rPr>
              <a:t> (&amp;outmsg,1,MPI_CHAR,dest,tag, MPI_COMM_WORLD);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</a:t>
            </a:r>
            <a:r>
              <a:rPr lang="en-US" sz="20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MPI_Recv</a:t>
            </a:r>
            <a:r>
              <a:rPr lang="en-US" sz="2000" dirty="0" smtClean="0">
                <a:solidFill>
                  <a:srgbClr val="0000FF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 New"/>
                <a:cs typeface="Courier New"/>
              </a:rPr>
              <a:t>(</a:t>
            </a:r>
            <a:r>
              <a:rPr lang="en-US" sz="2000" dirty="0" smtClean="0">
                <a:solidFill>
                  <a:srgbClr val="0000FF"/>
                </a:solidFill>
                <a:latin typeface="Courier New"/>
                <a:cs typeface="Courier New"/>
              </a:rPr>
              <a:t>&amp;inmsg</a:t>
            </a:r>
            <a:r>
              <a:rPr lang="en-US" sz="2000" dirty="0">
                <a:solidFill>
                  <a:srgbClr val="0000FF"/>
                </a:solidFill>
                <a:latin typeface="Courier New"/>
                <a:cs typeface="Courier New"/>
              </a:rPr>
              <a:t>,1,MPI_CHAR</a:t>
            </a:r>
            <a:r>
              <a:rPr lang="en-US" sz="2000" dirty="0" smtClean="0">
                <a:solidFill>
                  <a:srgbClr val="0000FF"/>
                </a:solidFill>
                <a:latin typeface="Courier New"/>
                <a:cs typeface="Courier New"/>
              </a:rPr>
              <a:t>,source,tag</a:t>
            </a:r>
            <a:r>
              <a:rPr lang="en-US" sz="2000" dirty="0">
                <a:solidFill>
                  <a:srgbClr val="0000FF"/>
                </a:solidFill>
                <a:latin typeface="Courier New"/>
                <a:cs typeface="Courier New"/>
              </a:rPr>
              <a:t>, </a:t>
            </a:r>
            <a:r>
              <a:rPr lang="en-US" sz="20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MPI_COMM_WORLD,&amp;Status</a:t>
            </a:r>
            <a:r>
              <a:rPr lang="en-US" sz="2000" dirty="0" smtClean="0">
                <a:solidFill>
                  <a:srgbClr val="0000FF"/>
                </a:solidFill>
                <a:latin typeface="Courier New"/>
                <a:cs typeface="Courier New"/>
              </a:rPr>
              <a:t>);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} else if (rank == 1){</a:t>
            </a:r>
          </a:p>
          <a:p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dest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= 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0;</a:t>
            </a:r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source = 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0;</a:t>
            </a:r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</a:t>
            </a:r>
            <a:r>
              <a:rPr lang="en-US" sz="2000" dirty="0" err="1">
                <a:solidFill>
                  <a:srgbClr val="008000"/>
                </a:solidFill>
                <a:latin typeface="Courier New"/>
                <a:cs typeface="Courier New"/>
              </a:rPr>
              <a:t>MPI_Send</a:t>
            </a:r>
            <a:r>
              <a:rPr lang="en-US" sz="2000" dirty="0">
                <a:solidFill>
                  <a:srgbClr val="008000"/>
                </a:solidFill>
                <a:latin typeface="Courier New"/>
                <a:cs typeface="Courier New"/>
              </a:rPr>
              <a:t> (&amp;outmsg,1,MPI_CHAR,dest,tag, MPI_COMM_WORLD);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</a:t>
            </a:r>
            <a:r>
              <a:rPr lang="en-US" sz="2000" dirty="0" err="1">
                <a:solidFill>
                  <a:srgbClr val="0000FF"/>
                </a:solidFill>
                <a:latin typeface="Courier New"/>
                <a:cs typeface="Courier New"/>
              </a:rPr>
              <a:t>MPI_Recv</a:t>
            </a:r>
            <a:r>
              <a:rPr lang="en-US" sz="2000" dirty="0">
                <a:solidFill>
                  <a:srgbClr val="0000FF"/>
                </a:solidFill>
                <a:latin typeface="Courier New"/>
                <a:cs typeface="Courier New"/>
              </a:rPr>
              <a:t> (&amp;inmsg,1,MPI_CHAR,source,tag, </a:t>
            </a:r>
            <a:r>
              <a:rPr lang="en-US" sz="2000" dirty="0" err="1">
                <a:solidFill>
                  <a:srgbClr val="0000FF"/>
                </a:solidFill>
                <a:latin typeface="Courier New"/>
                <a:cs typeface="Courier New"/>
              </a:rPr>
              <a:t>MPI_COMM_WORLD,&amp;Status</a:t>
            </a:r>
            <a:r>
              <a:rPr lang="en-US" sz="2000" dirty="0">
                <a:solidFill>
                  <a:srgbClr val="0000FF"/>
                </a:solidFill>
                <a:latin typeface="Courier New"/>
                <a:cs typeface="Courier New"/>
              </a:rPr>
              <a:t>);</a:t>
            </a:r>
            <a:endParaRPr lang="en-US" sz="2000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565400" y="5898634"/>
            <a:ext cx="353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FF0000"/>
                </a:solidFill>
                <a:latin typeface="Arial"/>
                <a:cs typeface="Arial"/>
              </a:rPr>
              <a:t>Is the code going to run?</a:t>
            </a:r>
            <a:endParaRPr lang="en-US" b="1" i="1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3530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Collective Communications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fld id="{7FCFE262-5BD4-0446-A00F-0259D4BA9D77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24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587501" y="933945"/>
            <a:ext cx="5769967" cy="3657600"/>
            <a:chOff x="457200" y="1050658"/>
            <a:chExt cx="8199584" cy="519774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" y="1050658"/>
              <a:ext cx="8199584" cy="5197742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6977980" y="6131687"/>
              <a:ext cx="1562016" cy="1167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Rectangle 10"/>
          <p:cNvSpPr/>
          <p:nvPr/>
        </p:nvSpPr>
        <p:spPr>
          <a:xfrm>
            <a:off x="830116" y="4718040"/>
            <a:ext cx="8001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Defined as communication between &gt; 2 processes</a:t>
            </a:r>
          </a:p>
          <a:p>
            <a:pPr marL="742950" lvl="1" indent="-285750">
              <a:buFont typeface="Lucida Grande"/>
              <a:buChar char="-"/>
            </a:pPr>
            <a:r>
              <a:rPr lang="en-US" dirty="0" smtClean="0">
                <a:latin typeface="Arial"/>
                <a:cs typeface="Arial"/>
              </a:rPr>
              <a:t>One-to-many, many-to-one, many-to-many</a:t>
            </a: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All processes within the communicator call the same collective communication function with matching argument.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52444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Collective Communications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fld id="{7FCFE262-5BD4-0446-A00F-0259D4BA9D77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25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1397000"/>
            <a:ext cx="82169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b="1" dirty="0" smtClean="0">
                <a:latin typeface="Arial"/>
                <a:cs typeface="Arial"/>
              </a:rPr>
              <a:t>Synchronization (Barrier)</a:t>
            </a:r>
          </a:p>
          <a:p>
            <a:pPr marL="285750" indent="-285750">
              <a:buFont typeface="Arial"/>
              <a:buChar char="•"/>
            </a:pPr>
            <a:endParaRPr lang="en-US" sz="2400" b="1" dirty="0" smtClean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 b="1" dirty="0" smtClean="0">
                <a:latin typeface="Arial"/>
                <a:cs typeface="Arial"/>
              </a:rPr>
              <a:t>Data Movement (Broadcast, Scatter, Gather, </a:t>
            </a:r>
            <a:r>
              <a:rPr lang="en-US" sz="2400" b="1" dirty="0" err="1" smtClean="0">
                <a:latin typeface="Arial"/>
                <a:cs typeface="Arial"/>
              </a:rPr>
              <a:t>etc</a:t>
            </a:r>
            <a:r>
              <a:rPr lang="en-US" sz="2400" b="1" dirty="0" smtClean="0">
                <a:latin typeface="Arial"/>
                <a:cs typeface="Arial"/>
              </a:rPr>
              <a:t>) </a:t>
            </a:r>
          </a:p>
          <a:p>
            <a:r>
              <a:rPr lang="en-US" sz="2400" b="1" dirty="0" smtClean="0">
                <a:latin typeface="Arial"/>
                <a:cs typeface="Arial"/>
              </a:rPr>
              <a:t>  </a:t>
            </a:r>
          </a:p>
          <a:p>
            <a:pPr marL="285750" indent="-285750">
              <a:buFont typeface="Arial"/>
              <a:buChar char="•"/>
            </a:pPr>
            <a:r>
              <a:rPr lang="en-US" sz="2400" b="1" dirty="0" smtClean="0">
                <a:latin typeface="Arial"/>
                <a:cs typeface="Arial"/>
              </a:rPr>
              <a:t>Collective Computation (Reduce, </a:t>
            </a:r>
            <a:r>
              <a:rPr lang="en-US" sz="2400" b="1" dirty="0" err="1" smtClean="0">
                <a:latin typeface="Arial"/>
                <a:cs typeface="Arial"/>
              </a:rPr>
              <a:t>Allreduce</a:t>
            </a:r>
            <a:r>
              <a:rPr lang="en-US" sz="2400" b="1" dirty="0" smtClean="0">
                <a:latin typeface="Arial"/>
                <a:cs typeface="Arial"/>
              </a:rPr>
              <a:t>)</a:t>
            </a:r>
            <a:endParaRPr lang="en-US" sz="2400" b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4683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26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Synchronization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26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90501" y="1645334"/>
            <a:ext cx="88011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err="1" smtClean="0">
                <a:latin typeface="Courier New"/>
                <a:cs typeface="Courier New"/>
              </a:rPr>
              <a:t>MPI_Barrier</a:t>
            </a:r>
            <a:r>
              <a:rPr lang="en-US" sz="2400" dirty="0" smtClean="0">
                <a:latin typeface="Arial"/>
                <a:cs typeface="Arial"/>
              </a:rPr>
              <a:t> creates a barrier synchronization in a group.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400" dirty="0" smtClean="0">
                <a:latin typeface="Arial"/>
                <a:cs typeface="Arial"/>
              </a:rPr>
              <a:t>Each task, when reaching the </a:t>
            </a:r>
            <a:r>
              <a:rPr lang="en-US" sz="2400" dirty="0" err="1" smtClean="0">
                <a:latin typeface="Courier New"/>
                <a:cs typeface="Courier New"/>
              </a:rPr>
              <a:t>MPI_Barrier</a:t>
            </a:r>
            <a:r>
              <a:rPr lang="en-US" sz="2400" dirty="0" smtClean="0">
                <a:latin typeface="Arial"/>
                <a:cs typeface="Arial"/>
              </a:rPr>
              <a:t> call, blocks until all tasks in the group reach the same </a:t>
            </a:r>
            <a:r>
              <a:rPr lang="en-US" sz="2400" dirty="0" err="1">
                <a:latin typeface="Courier New"/>
                <a:cs typeface="Courier New"/>
              </a:rPr>
              <a:t>MPI_Barrier</a:t>
            </a:r>
            <a:r>
              <a:rPr lang="en-US" sz="2400" dirty="0">
                <a:latin typeface="Arial"/>
                <a:cs typeface="Arial"/>
              </a:rPr>
              <a:t> call</a:t>
            </a:r>
            <a:r>
              <a:rPr lang="en-US" sz="2400" dirty="0" smtClean="0">
                <a:latin typeface="Arial"/>
                <a:cs typeface="Arial"/>
              </a:rPr>
              <a:t> 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400" dirty="0" err="1" smtClean="0">
                <a:latin typeface="Courier New"/>
                <a:cs typeface="Courier New"/>
              </a:rPr>
              <a:t>MPI_Barrier</a:t>
            </a:r>
            <a:r>
              <a:rPr lang="en-US" sz="2400" dirty="0" smtClean="0">
                <a:latin typeface="Courier New"/>
                <a:cs typeface="Courier New"/>
              </a:rPr>
              <a:t> (</a:t>
            </a:r>
            <a:r>
              <a:rPr lang="en-US" sz="2400" dirty="0" err="1" smtClean="0">
                <a:latin typeface="Courier New"/>
                <a:cs typeface="Courier New"/>
              </a:rPr>
              <a:t>comm</a:t>
            </a:r>
            <a:r>
              <a:rPr lang="en-US" sz="2400" dirty="0" smtClean="0">
                <a:latin typeface="Courier New"/>
                <a:cs typeface="Courier New"/>
              </a:rPr>
              <a:t>)</a:t>
            </a:r>
          </a:p>
          <a:p>
            <a:endParaRPr lang="en-US" sz="24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Arial"/>
                <a:cs typeface="Arial"/>
              </a:rPr>
              <a:t>NO data exchange</a:t>
            </a:r>
            <a:endParaRPr lang="en-US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50576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27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DATA MOVEMENT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27</a:t>
            </a:fld>
            <a:endParaRPr lang="en-US">
              <a:solidFill>
                <a:srgbClr val="7F7F7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300" y="983728"/>
            <a:ext cx="8661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217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28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Collective Computation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28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1996" y="1148080"/>
            <a:ext cx="8820404" cy="4770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err="1" smtClean="0">
                <a:latin typeface="Courier New"/>
                <a:cs typeface="Courier New"/>
              </a:rPr>
              <a:t>MPI_Reduce</a:t>
            </a:r>
            <a:r>
              <a:rPr lang="en-US" sz="2200" dirty="0" smtClean="0"/>
              <a:t> applies a reduction operation on all tasks in a group and places the result in one task</a:t>
            </a:r>
            <a:r>
              <a:rPr lang="en-US" sz="2200" dirty="0" smtClean="0">
                <a:latin typeface="Courier New"/>
                <a:cs typeface="Courier New"/>
              </a:rPr>
              <a:t>(root)</a:t>
            </a:r>
            <a:r>
              <a:rPr lang="en-US" sz="2200" dirty="0" smtClean="0"/>
              <a:t>. 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err="1" smtClean="0">
                <a:latin typeface="Courier New"/>
                <a:cs typeface="Courier New"/>
              </a:rPr>
              <a:t>MPI_Reduce</a:t>
            </a:r>
            <a:r>
              <a:rPr lang="en-US" sz="2200" dirty="0" smtClean="0">
                <a:latin typeface="Courier New"/>
                <a:cs typeface="Courier New"/>
              </a:rPr>
              <a:t> ( &amp;</a:t>
            </a:r>
            <a:r>
              <a:rPr lang="en-US" sz="2200" dirty="0" err="1" smtClean="0">
                <a:latin typeface="Courier New"/>
                <a:cs typeface="Courier New"/>
              </a:rPr>
              <a:t>sendbuf</a:t>
            </a:r>
            <a:r>
              <a:rPr lang="en-US" sz="2200" dirty="0" smtClean="0">
                <a:latin typeface="Courier New"/>
                <a:cs typeface="Courier New"/>
              </a:rPr>
              <a:t>, &amp;</a:t>
            </a:r>
            <a:r>
              <a:rPr lang="en-US" sz="2200" dirty="0" err="1" smtClean="0">
                <a:latin typeface="Courier New"/>
                <a:cs typeface="Courier New"/>
              </a:rPr>
              <a:t>recvbuf</a:t>
            </a:r>
            <a:r>
              <a:rPr lang="en-US" sz="2200" dirty="0" smtClean="0">
                <a:latin typeface="Courier New"/>
                <a:cs typeface="Courier New"/>
              </a:rPr>
              <a:t>, count, </a:t>
            </a:r>
            <a:r>
              <a:rPr lang="en-US" sz="2200" dirty="0" err="1" smtClean="0">
                <a:latin typeface="Courier New"/>
                <a:cs typeface="Courier New"/>
              </a:rPr>
              <a:t>datatype</a:t>
            </a:r>
            <a:r>
              <a:rPr lang="en-US" sz="2200" dirty="0" smtClean="0">
                <a:latin typeface="Courier New"/>
                <a:cs typeface="Courier New"/>
              </a:rPr>
              <a:t>, </a:t>
            </a:r>
            <a:r>
              <a:rPr lang="en-US" sz="2200" dirty="0" err="1" smtClean="0">
                <a:latin typeface="Courier New"/>
                <a:cs typeface="Courier New"/>
              </a:rPr>
              <a:t>mpi_red_op</a:t>
            </a:r>
            <a:r>
              <a:rPr lang="en-US" sz="2200" dirty="0" smtClean="0">
                <a:latin typeface="Courier New"/>
                <a:cs typeface="Courier New"/>
              </a:rPr>
              <a:t>, root, </a:t>
            </a:r>
            <a:r>
              <a:rPr lang="en-US" sz="2200" dirty="0" err="1" smtClean="0">
                <a:latin typeface="Courier New"/>
                <a:cs typeface="Courier New"/>
              </a:rPr>
              <a:t>comm</a:t>
            </a:r>
            <a:r>
              <a:rPr lang="en-US" sz="2200" dirty="0" smtClean="0">
                <a:latin typeface="Courier New"/>
                <a:cs typeface="Courier New"/>
              </a:rPr>
              <a:t>)</a:t>
            </a:r>
          </a:p>
          <a:p>
            <a:endParaRPr lang="en-US" sz="2200" dirty="0"/>
          </a:p>
          <a:p>
            <a:pPr marL="342900" indent="-342900">
              <a:buFont typeface="Arial"/>
              <a:buChar char="•"/>
            </a:pPr>
            <a:r>
              <a:rPr lang="en-US" sz="2200" dirty="0" err="1" smtClean="0">
                <a:latin typeface="Courier New"/>
                <a:cs typeface="Courier New"/>
              </a:rPr>
              <a:t>MPI_Allreduce</a:t>
            </a:r>
            <a:r>
              <a:rPr lang="en-US" sz="2200" dirty="0" smtClean="0"/>
              <a:t> </a:t>
            </a:r>
            <a:r>
              <a:rPr lang="en-US" sz="2200" dirty="0"/>
              <a:t>applies a reduction operation on all tasks in a group and </a:t>
            </a:r>
            <a:r>
              <a:rPr lang="en-US" sz="2200" dirty="0" smtClean="0"/>
              <a:t>passes </a:t>
            </a:r>
            <a:r>
              <a:rPr lang="en-US" sz="2200" dirty="0"/>
              <a:t>the result </a:t>
            </a:r>
            <a:r>
              <a:rPr lang="en-US" sz="2200" dirty="0" smtClean="0"/>
              <a:t>to all tasks. </a:t>
            </a:r>
            <a:endParaRPr lang="en-US" sz="2200" dirty="0"/>
          </a:p>
          <a:p>
            <a:pPr marL="800100" lvl="1" indent="-342900">
              <a:buFont typeface="Lucida Grande"/>
              <a:buChar char="-"/>
            </a:pPr>
            <a:r>
              <a:rPr lang="en-US" sz="2200" dirty="0" err="1" smtClean="0">
                <a:latin typeface="Courier New"/>
                <a:cs typeface="Courier New"/>
              </a:rPr>
              <a:t>MPI_Allreduce</a:t>
            </a:r>
            <a:r>
              <a:rPr lang="en-US" sz="2200" dirty="0" smtClean="0">
                <a:latin typeface="Courier New"/>
                <a:cs typeface="Courier New"/>
              </a:rPr>
              <a:t> </a:t>
            </a:r>
            <a:r>
              <a:rPr lang="en-US" sz="2200" dirty="0">
                <a:latin typeface="Courier New"/>
                <a:cs typeface="Courier New"/>
              </a:rPr>
              <a:t>( &amp;</a:t>
            </a:r>
            <a:r>
              <a:rPr lang="en-US" sz="2200" dirty="0" err="1">
                <a:latin typeface="Courier New"/>
                <a:cs typeface="Courier New"/>
              </a:rPr>
              <a:t>sendbuf</a:t>
            </a:r>
            <a:r>
              <a:rPr lang="en-US" sz="2200" dirty="0">
                <a:latin typeface="Courier New"/>
                <a:cs typeface="Courier New"/>
              </a:rPr>
              <a:t>, &amp;</a:t>
            </a:r>
            <a:r>
              <a:rPr lang="en-US" sz="2200" dirty="0" err="1">
                <a:latin typeface="Courier New"/>
                <a:cs typeface="Courier New"/>
              </a:rPr>
              <a:t>recvbuf</a:t>
            </a:r>
            <a:r>
              <a:rPr lang="en-US" sz="2200" dirty="0">
                <a:latin typeface="Courier New"/>
                <a:cs typeface="Courier New"/>
              </a:rPr>
              <a:t>, count, </a:t>
            </a:r>
            <a:r>
              <a:rPr lang="en-US" sz="2200" dirty="0" err="1">
                <a:latin typeface="Courier New"/>
                <a:cs typeface="Courier New"/>
              </a:rPr>
              <a:t>datatype</a:t>
            </a:r>
            <a:r>
              <a:rPr lang="en-US" sz="2200" dirty="0">
                <a:latin typeface="Courier New"/>
                <a:cs typeface="Courier New"/>
              </a:rPr>
              <a:t>, </a:t>
            </a:r>
            <a:r>
              <a:rPr lang="en-US" sz="2200" dirty="0" err="1">
                <a:latin typeface="Courier New"/>
                <a:cs typeface="Courier New"/>
              </a:rPr>
              <a:t>mpi_red_op</a:t>
            </a:r>
            <a:r>
              <a:rPr lang="en-US" sz="2200" dirty="0">
                <a:latin typeface="Courier New"/>
                <a:cs typeface="Courier New"/>
              </a:rPr>
              <a:t>, </a:t>
            </a:r>
            <a:r>
              <a:rPr lang="en-US" sz="2200" dirty="0" err="1" smtClean="0">
                <a:latin typeface="Courier New"/>
                <a:cs typeface="Courier New"/>
              </a:rPr>
              <a:t>comm</a:t>
            </a:r>
            <a:r>
              <a:rPr lang="en-US" sz="2200" dirty="0" smtClean="0">
                <a:latin typeface="Courier New"/>
                <a:cs typeface="Courier New"/>
              </a:rPr>
              <a:t>)</a:t>
            </a:r>
          </a:p>
          <a:p>
            <a:pPr marL="800100" lvl="1" indent="-342900">
              <a:buFont typeface="Lucida Grande"/>
              <a:buChar char="-"/>
            </a:pPr>
            <a:endParaRPr lang="en-US" sz="2200" dirty="0">
              <a:latin typeface="Courier New"/>
              <a:cs typeface="Courier New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Often used </a:t>
            </a:r>
            <a:r>
              <a:rPr lang="en-US" sz="2200" dirty="0" err="1" smtClean="0">
                <a:latin typeface="Arial"/>
                <a:cs typeface="Arial"/>
              </a:rPr>
              <a:t>mpi_red_op</a:t>
            </a:r>
            <a:r>
              <a:rPr lang="en-US" sz="2200" dirty="0" smtClean="0">
                <a:latin typeface="Arial"/>
                <a:cs typeface="Arial"/>
              </a:rPr>
              <a:t> includes: </a:t>
            </a:r>
            <a:r>
              <a:rPr lang="en-US" sz="2200" dirty="0" smtClean="0">
                <a:latin typeface="Courier New"/>
                <a:cs typeface="Courier New"/>
              </a:rPr>
              <a:t>MPI_MAX, MPI_MIN, MPI_SUM, MPI_PROD. </a:t>
            </a:r>
            <a:r>
              <a:rPr lang="en-US" sz="2200" dirty="0" smtClean="0">
                <a:latin typeface="Arial"/>
                <a:cs typeface="Arial"/>
              </a:rPr>
              <a:t>User can also define own reduce operation.</a:t>
            </a:r>
            <a:endParaRPr lang="en-US" sz="2200" dirty="0">
              <a:latin typeface="Arial"/>
              <a:cs typeface="Arial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985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29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Collective Computation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29</a:t>
            </a:fld>
            <a:endParaRPr lang="en-US">
              <a:solidFill>
                <a:srgbClr val="7F7F7F"/>
              </a:solidFill>
            </a:endParaRPr>
          </a:p>
        </p:txBody>
      </p:sp>
      <p:pic>
        <p:nvPicPr>
          <p:cNvPr id="5" name="Picture 4" descr="mpi_reduce_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277" y="1008380"/>
            <a:ext cx="6032157" cy="2651760"/>
          </a:xfrm>
          <a:prstGeom prst="rect">
            <a:avLst/>
          </a:prstGeom>
        </p:spPr>
      </p:pic>
      <p:pic>
        <p:nvPicPr>
          <p:cNvPr id="6" name="Picture 5" descr="mpi_allreduce_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277" y="3774956"/>
            <a:ext cx="6032157" cy="265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84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7"/>
          <p:cNvSpPr>
            <a:spLocks noGrp="1"/>
          </p:cNvSpPr>
          <p:nvPr>
            <p:ph type="title"/>
          </p:nvPr>
        </p:nvSpPr>
        <p:spPr bwMode="auto">
          <a:xfrm>
            <a:off x="310896" y="173736"/>
            <a:ext cx="8229600" cy="694944"/>
          </a:xfrm>
          <a:noFill/>
        </p:spPr>
        <p:txBody>
          <a:bodyPr wrap="square" numCol="1" anchorCtr="0" compatLnSpc="1">
            <a:prstTxWarp prst="textNoShape">
              <a:avLst/>
            </a:prstTxWarp>
            <a:normAutofit/>
          </a:bodyPr>
          <a:lstStyle/>
          <a:p>
            <a:pPr eaLnBrk="1" hangingPunct="1"/>
            <a:r>
              <a:rPr lang="en-US" sz="3600" cap="none" dirty="0" smtClean="0">
                <a:latin typeface="Impact" pitchFamily="34" charset="0"/>
              </a:rPr>
              <a:t>Login nodes </a:t>
            </a:r>
            <a:r>
              <a:rPr lang="en-US" sz="3600" cap="none" dirty="0" err="1" smtClean="0">
                <a:latin typeface="Impact" pitchFamily="34" charset="0"/>
              </a:rPr>
              <a:t>vs</a:t>
            </a:r>
            <a:r>
              <a:rPr lang="en-US" sz="3600" cap="none" dirty="0" smtClean="0">
                <a:latin typeface="Impact" pitchFamily="34" charset="0"/>
              </a:rPr>
              <a:t> Compute nodes</a:t>
            </a:r>
            <a:endParaRPr lang="en-US" sz="3600" cap="none" dirty="0" smtClean="0">
              <a:latin typeface="Impact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457200" y="6356350"/>
            <a:ext cx="372916" cy="365125"/>
          </a:xfrm>
          <a:prstGeom prst="rect">
            <a:avLst/>
          </a:prstGeom>
        </p:spPr>
        <p:txBody>
          <a:bodyPr/>
          <a:lstStyle/>
          <a:p>
            <a:fld id="{7FCFE262-5BD4-0446-A00F-0259D4BA9D77}" type="slidenum">
              <a:rPr lang="en-US" smtClean="0"/>
              <a:t>3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400" r="10755"/>
          <a:stretch/>
        </p:blipFill>
        <p:spPr>
          <a:xfrm>
            <a:off x="457200" y="901700"/>
            <a:ext cx="8261942" cy="530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804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30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Collective Computation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30</a:t>
            </a:fld>
            <a:endParaRPr lang="en-US">
              <a:solidFill>
                <a:srgbClr val="7F7F7F"/>
              </a:solidFill>
            </a:endParaRPr>
          </a:p>
        </p:txBody>
      </p:sp>
      <p:pic>
        <p:nvPicPr>
          <p:cNvPr id="2" name="Picture 1" descr="img1018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300" y="1065375"/>
            <a:ext cx="5054600" cy="547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513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31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One more example – for loop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31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0896" y="1239719"/>
            <a:ext cx="8565233" cy="3751381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#include &lt;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stdio.h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&gt;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main(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argc,char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*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argv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[]){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, sum,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upToVal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upToVal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= 10000;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sum=0;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for(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i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=1; 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i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&lt;= 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upToVal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; 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i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++){</a:t>
            </a:r>
          </a:p>
          <a:p>
            <a:r>
              <a:rPr lang="is-IS" sz="2000" b="1" dirty="0">
                <a:solidFill>
                  <a:srgbClr val="FF0000"/>
                </a:solidFill>
                <a:latin typeface="Courier New"/>
                <a:cs typeface="Courier New"/>
              </a:rPr>
              <a:t>       sum = sum +i;</a:t>
            </a:r>
          </a:p>
          <a:p>
            <a:r>
              <a:rPr lang="is-IS" sz="2000" b="1" dirty="0">
                <a:solidFill>
                  <a:srgbClr val="FF0000"/>
                </a:solidFill>
                <a:latin typeface="Courier New"/>
                <a:cs typeface="Courier New"/>
              </a:rPr>
              <a:t>    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printf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("\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nSum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is %d\n", sum);</a:t>
            </a:r>
          </a:p>
          <a:p>
            <a:r>
              <a:rPr lang="is-IS" sz="2000" dirty="0">
                <a:solidFill>
                  <a:schemeClr val="tx1"/>
                </a:solidFill>
                <a:latin typeface="Courier New"/>
                <a:cs typeface="Courier New"/>
              </a:rPr>
              <a:t>    return 0;</a:t>
            </a:r>
          </a:p>
          <a:p>
            <a:r>
              <a:rPr lang="is-IS" sz="2000" dirty="0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10509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32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One more example – for loop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32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0896" y="868680"/>
            <a:ext cx="8565233" cy="536701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000" dirty="0" smtClean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#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include &lt;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stdio.h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&gt;</a:t>
            </a:r>
          </a:p>
          <a:p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#include &lt;</a:t>
            </a:r>
            <a:r>
              <a:rPr lang="en-US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mpi.h</a:t>
            </a:r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&gt;</a:t>
            </a:r>
            <a:endParaRPr lang="en-US" sz="2000" b="1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main(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argc,char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*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argv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[]){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int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, sum,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upToVal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upToVal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= 10000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sum=0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;</a:t>
            </a:r>
          </a:p>
          <a:p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  </a:t>
            </a:r>
            <a:r>
              <a:rPr lang="en-US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int</a:t>
            </a:r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 </a:t>
            </a:r>
            <a:r>
              <a:rPr lang="en-US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totalTasks</a:t>
            </a:r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, </a:t>
            </a:r>
            <a:r>
              <a:rPr lang="en-US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myRank</a:t>
            </a:r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;     </a:t>
            </a:r>
            <a:endParaRPr lang="en-US" sz="2000" b="1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  </a:t>
            </a:r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  </a:t>
            </a:r>
            <a:r>
              <a:rPr lang="en-US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MPI_Init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( &amp;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argc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, &amp;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argv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 );</a:t>
            </a:r>
          </a:p>
          <a:p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    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MPI_Comm_size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( MPI_COMM_WORLD, &amp;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totalTasks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 );</a:t>
            </a:r>
          </a:p>
          <a:p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    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MPI_Comm_rank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( MPI_COMM_WORLD, &amp;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myRank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 )</a:t>
            </a:r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;</a:t>
            </a:r>
          </a:p>
          <a:p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    for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=1;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&lt;=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upToVal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;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++){</a:t>
            </a:r>
          </a:p>
          <a:p>
            <a:r>
              <a:rPr lang="is-IS" sz="2000" dirty="0">
                <a:solidFill>
                  <a:schemeClr val="tx1"/>
                </a:solidFill>
                <a:latin typeface="Courier New"/>
                <a:cs typeface="Courier New"/>
              </a:rPr>
              <a:t>       sum = sum +i;</a:t>
            </a:r>
          </a:p>
          <a:p>
            <a:r>
              <a:rPr lang="is-IS" sz="2000" dirty="0">
                <a:solidFill>
                  <a:schemeClr val="tx1"/>
                </a:solidFill>
                <a:latin typeface="Courier New"/>
                <a:cs typeface="Courier New"/>
              </a:rPr>
              <a:t>    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printf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("\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nSum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is %d\n", sum)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</a:t>
            </a:r>
            <a:r>
              <a:rPr lang="en-US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MPI_Finalize</a:t>
            </a:r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();</a:t>
            </a:r>
            <a:endParaRPr lang="en-US" sz="2000" b="1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r>
              <a:rPr lang="is-IS" sz="2000" dirty="0">
                <a:solidFill>
                  <a:schemeClr val="tx1"/>
                </a:solidFill>
                <a:latin typeface="Courier New"/>
                <a:cs typeface="Courier New"/>
              </a:rPr>
              <a:t>    return 0;</a:t>
            </a:r>
          </a:p>
          <a:p>
            <a:r>
              <a:rPr lang="is-IS" sz="2000" dirty="0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30116" y="4089400"/>
            <a:ext cx="4800600" cy="850900"/>
          </a:xfrm>
          <a:prstGeom prst="rect">
            <a:avLst/>
          </a:prstGeom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994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33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One more example – for loop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33</a:t>
            </a:fld>
            <a:endParaRPr lang="en-US">
              <a:solidFill>
                <a:srgbClr val="7F7F7F"/>
              </a:solidFill>
            </a:endParaRPr>
          </a:p>
        </p:txBody>
      </p:sp>
      <p:grpSp>
        <p:nvGrpSpPr>
          <p:cNvPr id="37894" name="Group 37893"/>
          <p:cNvGrpSpPr/>
          <p:nvPr/>
        </p:nvGrpSpPr>
        <p:grpSpPr>
          <a:xfrm>
            <a:off x="1496271" y="809466"/>
            <a:ext cx="5721412" cy="2533730"/>
            <a:chOff x="1496271" y="885666"/>
            <a:chExt cx="5721412" cy="2533730"/>
          </a:xfrm>
        </p:grpSpPr>
        <p:grpSp>
          <p:nvGrpSpPr>
            <p:cNvPr id="37892" name="Group 37891"/>
            <p:cNvGrpSpPr/>
            <p:nvPr/>
          </p:nvGrpSpPr>
          <p:grpSpPr>
            <a:xfrm>
              <a:off x="2414154" y="1325721"/>
              <a:ext cx="3657600" cy="254000"/>
              <a:chOff x="842816" y="1302623"/>
              <a:chExt cx="3657600" cy="254000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7572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6716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5860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8428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2530777" y="885666"/>
              <a:ext cx="3637970" cy="369332"/>
              <a:chOff x="982516" y="1337786"/>
              <a:chExt cx="3637970" cy="369332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98251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Task 0</a:t>
                </a:r>
                <a:endParaRPr lang="en-US" dirty="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88190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Task 1</a:t>
                </a:r>
                <a:endParaRPr lang="en-US" dirty="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8129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Task 2</a:t>
                </a:r>
                <a:endParaRPr lang="en-US" dirty="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68068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Task 3</a:t>
                </a:r>
                <a:endParaRPr lang="en-US" dirty="0"/>
              </a:p>
            </p:txBody>
          </p:sp>
        </p:grpSp>
        <p:cxnSp>
          <p:nvCxnSpPr>
            <p:cNvPr id="37891" name="Straight Arrow Connector 37890"/>
            <p:cNvCxnSpPr/>
            <p:nvPr/>
          </p:nvCxnSpPr>
          <p:spPr>
            <a:xfrm flipH="1">
              <a:off x="2530777" y="1556623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H="1">
              <a:off x="3614884" y="1556623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4703616" y="1579721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1933868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193094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711547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4452320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5808516" y="1556623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893" name="Group 37892"/>
            <p:cNvGrpSpPr/>
            <p:nvPr/>
          </p:nvGrpSpPr>
          <p:grpSpPr>
            <a:xfrm>
              <a:off x="1496271" y="2585482"/>
              <a:ext cx="5721412" cy="833914"/>
              <a:chOff x="1496271" y="2585482"/>
              <a:chExt cx="5721412" cy="833914"/>
            </a:xfrm>
          </p:grpSpPr>
          <p:grpSp>
            <p:nvGrpSpPr>
              <p:cNvPr id="37888" name="Group 37887"/>
              <p:cNvGrpSpPr/>
              <p:nvPr/>
            </p:nvGrpSpPr>
            <p:grpSpPr>
              <a:xfrm>
                <a:off x="1496271" y="2585482"/>
                <a:ext cx="1639490" cy="833914"/>
                <a:chOff x="578394" y="1688068"/>
                <a:chExt cx="1639490" cy="833914"/>
              </a:xfrm>
            </p:grpSpPr>
            <p:sp>
              <p:nvSpPr>
                <p:cNvPr id="30" name="TextBox 29"/>
                <p:cNvSpPr txBox="1"/>
                <p:nvPr/>
              </p:nvSpPr>
              <p:spPr>
                <a:xfrm>
                  <a:off x="679994" y="2152650"/>
                  <a:ext cx="15378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  </a:t>
                  </a:r>
                  <a:r>
                    <a:rPr lang="en-US" dirty="0" err="1" smtClean="0"/>
                    <a:t>partial_sum</a:t>
                  </a:r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34" name="TextBox 33"/>
                <p:cNvSpPr txBox="1"/>
                <p:nvPr/>
              </p:nvSpPr>
              <p:spPr>
                <a:xfrm>
                  <a:off x="578394" y="1688068"/>
                  <a:ext cx="16394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   start         end</a:t>
                  </a:r>
                  <a:endParaRPr lang="en-US" dirty="0"/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5578193" y="2585482"/>
                <a:ext cx="1639490" cy="833914"/>
                <a:chOff x="7027633" y="1611868"/>
                <a:chExt cx="1639490" cy="833914"/>
              </a:xfrm>
            </p:grpSpPr>
            <p:sp>
              <p:nvSpPr>
                <p:cNvPr id="35" name="TextBox 34"/>
                <p:cNvSpPr txBox="1"/>
                <p:nvPr/>
              </p:nvSpPr>
              <p:spPr>
                <a:xfrm>
                  <a:off x="7115456" y="2076450"/>
                  <a:ext cx="135200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err="1" smtClean="0"/>
                    <a:t>partial_sum</a:t>
                  </a:r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7027633" y="1611868"/>
                  <a:ext cx="16394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</a:t>
                  </a:r>
                  <a:r>
                    <a:rPr lang="en-US" dirty="0" smtClean="0"/>
                    <a:t>tart       </a:t>
                  </a:r>
                  <a:r>
                    <a:rPr lang="en-US" dirty="0" smtClean="0">
                      <a:solidFill>
                        <a:srgbClr val="FF0000"/>
                      </a:solidFill>
                    </a:rPr>
                    <a:t>end</a:t>
                  </a:r>
                  <a:endParaRPr lang="en-US" dirty="0">
                    <a:solidFill>
                      <a:srgbClr val="FF0000"/>
                    </a:solidFill>
                  </a:endParaRPr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2984560" y="2585482"/>
                <a:ext cx="1639490" cy="833914"/>
                <a:chOff x="578394" y="1688068"/>
                <a:chExt cx="1639490" cy="833914"/>
              </a:xfrm>
            </p:grpSpPr>
            <p:sp>
              <p:nvSpPr>
                <p:cNvPr id="46" name="TextBox 45"/>
                <p:cNvSpPr txBox="1"/>
                <p:nvPr/>
              </p:nvSpPr>
              <p:spPr>
                <a:xfrm>
                  <a:off x="578394" y="2152650"/>
                  <a:ext cx="145360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 </a:t>
                  </a:r>
                  <a:r>
                    <a:rPr lang="en-US" dirty="0" err="1" smtClean="0"/>
                    <a:t>partial_sum</a:t>
                  </a:r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47" name="TextBox 46"/>
                <p:cNvSpPr txBox="1"/>
                <p:nvPr/>
              </p:nvSpPr>
              <p:spPr>
                <a:xfrm>
                  <a:off x="578394" y="1688068"/>
                  <a:ext cx="16394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</a:t>
                  </a:r>
                  <a:r>
                    <a:rPr lang="en-US" dirty="0" smtClean="0"/>
                    <a:t>tart        end</a:t>
                  </a:r>
                  <a:endParaRPr lang="en-US" dirty="0"/>
                </a:p>
              </p:txBody>
            </p:sp>
          </p:grpSp>
          <p:grpSp>
            <p:nvGrpSpPr>
              <p:cNvPr id="52" name="Group 51"/>
              <p:cNvGrpSpPr/>
              <p:nvPr/>
            </p:nvGrpSpPr>
            <p:grpSpPr>
              <a:xfrm>
                <a:off x="4268354" y="2585482"/>
                <a:ext cx="1639490" cy="833914"/>
                <a:chOff x="7027633" y="1611868"/>
                <a:chExt cx="1639490" cy="833914"/>
              </a:xfrm>
            </p:grpSpPr>
            <p:sp>
              <p:nvSpPr>
                <p:cNvPr id="53" name="TextBox 52"/>
                <p:cNvSpPr txBox="1"/>
                <p:nvPr/>
              </p:nvSpPr>
              <p:spPr>
                <a:xfrm>
                  <a:off x="7115456" y="2076450"/>
                  <a:ext cx="135200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err="1" smtClean="0"/>
                    <a:t>partial_sum</a:t>
                  </a:r>
                  <a:r>
                    <a:rPr lang="en-US" dirty="0" smtClean="0"/>
                    <a:t> </a:t>
                  </a:r>
                  <a:endParaRPr lang="en-US" dirty="0"/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7027633" y="1611868"/>
                  <a:ext cx="16394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/>
                    <a:t>s</a:t>
                  </a:r>
                  <a:r>
                    <a:rPr lang="en-US" dirty="0" smtClean="0"/>
                    <a:t>tart       end</a:t>
                  </a:r>
                  <a:endParaRPr lang="en-US" dirty="0"/>
                </a:p>
              </p:txBody>
            </p:sp>
          </p:grpSp>
        </p:grpSp>
      </p:grpSp>
      <p:sp>
        <p:nvSpPr>
          <p:cNvPr id="58" name="Rectangle 57"/>
          <p:cNvSpPr/>
          <p:nvPr/>
        </p:nvSpPr>
        <p:spPr>
          <a:xfrm>
            <a:off x="288922" y="3355896"/>
            <a:ext cx="8565233" cy="2877772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  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  </a:t>
            </a:r>
            <a:r>
              <a:rPr lang="en-US" sz="2000" b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int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b="1" dirty="0">
                <a:solidFill>
                  <a:srgbClr val="000000"/>
                </a:solidFill>
                <a:latin typeface="Courier New"/>
                <a:cs typeface="Courier New"/>
              </a:rPr>
              <a:t>start, 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end;</a:t>
            </a:r>
            <a:endParaRPr lang="en-US" sz="2000" b="1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endParaRPr lang="en-US" sz="2000" b="1" dirty="0" smtClean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   start = </a:t>
            </a:r>
            <a:r>
              <a:rPr lang="en-US" sz="2000" b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myRank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*(</a:t>
            </a:r>
            <a:r>
              <a:rPr lang="en-US" sz="2000" b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upToVal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/</a:t>
            </a:r>
            <a:r>
              <a:rPr lang="en-US" sz="2000" b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totalTasks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) + 1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   if (</a:t>
            </a:r>
            <a:r>
              <a:rPr lang="en-US" sz="2000" b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myRank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 == 0){end = </a:t>
            </a:r>
            <a:r>
              <a:rPr lang="en-US" sz="2000" b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upToVal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   else {end = start + </a:t>
            </a:r>
            <a:r>
              <a:rPr lang="en-US" sz="2000" b="1" dirty="0" err="1">
                <a:solidFill>
                  <a:srgbClr val="000000"/>
                </a:solidFill>
                <a:latin typeface="Courier New"/>
                <a:cs typeface="Courier New"/>
              </a:rPr>
              <a:t>upToVal</a:t>
            </a:r>
            <a:r>
              <a:rPr lang="en-US" sz="2000" b="1" dirty="0">
                <a:solidFill>
                  <a:srgbClr val="000000"/>
                </a:solidFill>
                <a:latin typeface="Courier New"/>
                <a:cs typeface="Courier New"/>
              </a:rPr>
              <a:t>/</a:t>
            </a:r>
            <a:r>
              <a:rPr lang="en-US" sz="2000" b="1" dirty="0" err="1" smtClean="0">
                <a:solidFill>
                  <a:srgbClr val="000000"/>
                </a:solidFill>
                <a:latin typeface="Courier New"/>
                <a:cs typeface="Courier New"/>
              </a:rPr>
              <a:t>totalTasks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 - 1} </a:t>
            </a:r>
          </a:p>
          <a:p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    </a:t>
            </a:r>
          </a:p>
          <a:p>
            <a:r>
              <a:rPr lang="en-US" sz="2000" b="1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   for</a:t>
            </a:r>
            <a:r>
              <a:rPr lang="en-US" sz="2000" b="1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000" b="1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=start; </a:t>
            </a:r>
            <a:r>
              <a:rPr lang="en-US" sz="2000" b="1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sz="2000" b="1" dirty="0">
                <a:solidFill>
                  <a:srgbClr val="000000"/>
                </a:solidFill>
                <a:latin typeface="Courier New"/>
                <a:cs typeface="Courier New"/>
              </a:rPr>
              <a:t>&lt;</a:t>
            </a:r>
            <a:r>
              <a:rPr lang="en-U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= end; </a:t>
            </a:r>
            <a:r>
              <a:rPr lang="en-US" sz="2000" b="1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sz="2000" b="1" dirty="0">
                <a:solidFill>
                  <a:srgbClr val="000000"/>
                </a:solidFill>
                <a:latin typeface="Courier New"/>
                <a:cs typeface="Courier New"/>
              </a:rPr>
              <a:t>++){</a:t>
            </a:r>
          </a:p>
          <a:p>
            <a:r>
              <a:rPr lang="is-IS" sz="2000" b="1" dirty="0">
                <a:solidFill>
                  <a:srgbClr val="000000"/>
                </a:solidFill>
                <a:latin typeface="Courier New"/>
                <a:cs typeface="Courier New"/>
              </a:rPr>
              <a:t>       </a:t>
            </a:r>
            <a:r>
              <a:rPr lang="is-I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partial_sum </a:t>
            </a:r>
            <a:r>
              <a:rPr lang="is-IS" sz="2000" b="1" dirty="0">
                <a:solidFill>
                  <a:srgbClr val="000000"/>
                </a:solidFill>
                <a:latin typeface="Courier New"/>
                <a:cs typeface="Courier New"/>
              </a:rPr>
              <a:t>= </a:t>
            </a:r>
            <a:r>
              <a:rPr lang="is-I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partial_sum </a:t>
            </a:r>
            <a:r>
              <a:rPr lang="is-IS" sz="2000" b="1" dirty="0">
                <a:solidFill>
                  <a:srgbClr val="000000"/>
                </a:solidFill>
                <a:latin typeface="Courier New"/>
                <a:cs typeface="Courier New"/>
              </a:rPr>
              <a:t>+i;</a:t>
            </a:r>
          </a:p>
          <a:p>
            <a:r>
              <a:rPr lang="is-IS" sz="2000" b="1" dirty="0">
                <a:solidFill>
                  <a:srgbClr val="000000"/>
                </a:solidFill>
                <a:latin typeface="Courier New"/>
                <a:cs typeface="Courier New"/>
              </a:rPr>
              <a:t>    </a:t>
            </a:r>
            <a:r>
              <a:rPr lang="is-IS" sz="2000" b="1" dirty="0" smtClean="0">
                <a:solidFill>
                  <a:srgbClr val="000000"/>
                </a:solidFill>
                <a:latin typeface="Courier New"/>
                <a:cs typeface="Courier New"/>
              </a:rPr>
              <a:t>}</a:t>
            </a:r>
            <a:endParaRPr lang="is-IS" sz="2000" b="1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408705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34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One more example – for loop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34</a:t>
            </a:fld>
            <a:endParaRPr lang="en-US">
              <a:solidFill>
                <a:srgbClr val="7F7F7F"/>
              </a:solidFill>
            </a:endParaRPr>
          </a:p>
        </p:txBody>
      </p:sp>
      <p:grpSp>
        <p:nvGrpSpPr>
          <p:cNvPr id="37894" name="Group 37893"/>
          <p:cNvGrpSpPr/>
          <p:nvPr/>
        </p:nvGrpSpPr>
        <p:grpSpPr>
          <a:xfrm>
            <a:off x="1496271" y="809466"/>
            <a:ext cx="5721412" cy="2502952"/>
            <a:chOff x="1496271" y="885666"/>
            <a:chExt cx="5721412" cy="2502952"/>
          </a:xfrm>
        </p:grpSpPr>
        <p:grpSp>
          <p:nvGrpSpPr>
            <p:cNvPr id="37892" name="Group 37891"/>
            <p:cNvGrpSpPr/>
            <p:nvPr/>
          </p:nvGrpSpPr>
          <p:grpSpPr>
            <a:xfrm>
              <a:off x="2414154" y="1325721"/>
              <a:ext cx="3657600" cy="254000"/>
              <a:chOff x="842816" y="1302623"/>
              <a:chExt cx="3657600" cy="254000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7572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6716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5860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8428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2505377" y="885666"/>
              <a:ext cx="3637970" cy="369332"/>
              <a:chOff x="957116" y="1337786"/>
              <a:chExt cx="3637970" cy="369332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95711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Arial"/>
                    <a:cs typeface="Arial"/>
                  </a:rPr>
                  <a:t>Task 0</a:t>
                </a:r>
                <a:endParaRPr lang="en-US" dirty="0">
                  <a:latin typeface="Arial"/>
                  <a:cs typeface="Arial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85650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Arial"/>
                    <a:cs typeface="Arial"/>
                  </a:rPr>
                  <a:t>Task 1</a:t>
                </a:r>
                <a:endParaRPr lang="en-US" dirty="0">
                  <a:latin typeface="Arial"/>
                  <a:cs typeface="Arial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5589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Arial"/>
                    <a:cs typeface="Arial"/>
                  </a:rPr>
                  <a:t>Task 2</a:t>
                </a:r>
                <a:endParaRPr lang="en-US" dirty="0">
                  <a:latin typeface="Arial"/>
                  <a:cs typeface="Arial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65528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Arial"/>
                    <a:cs typeface="Arial"/>
                  </a:rPr>
                  <a:t>Task 3</a:t>
                </a:r>
                <a:endParaRPr lang="en-US" dirty="0">
                  <a:latin typeface="Arial"/>
                  <a:cs typeface="Arial"/>
                </a:endParaRPr>
              </a:p>
            </p:txBody>
          </p:sp>
        </p:grpSp>
        <p:cxnSp>
          <p:nvCxnSpPr>
            <p:cNvPr id="37891" name="Straight Arrow Connector 37890"/>
            <p:cNvCxnSpPr/>
            <p:nvPr/>
          </p:nvCxnSpPr>
          <p:spPr>
            <a:xfrm flipH="1">
              <a:off x="2530777" y="1556623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H="1">
              <a:off x="3614884" y="1556623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4703616" y="1579721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1933868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193094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711547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4452320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5808516" y="1556623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893" name="Group 37892"/>
            <p:cNvGrpSpPr/>
            <p:nvPr/>
          </p:nvGrpSpPr>
          <p:grpSpPr>
            <a:xfrm>
              <a:off x="1496271" y="2585482"/>
              <a:ext cx="5721412" cy="803136"/>
              <a:chOff x="1496271" y="2585482"/>
              <a:chExt cx="5721412" cy="803136"/>
            </a:xfrm>
          </p:grpSpPr>
          <p:grpSp>
            <p:nvGrpSpPr>
              <p:cNvPr id="37888" name="Group 37887"/>
              <p:cNvGrpSpPr/>
              <p:nvPr/>
            </p:nvGrpSpPr>
            <p:grpSpPr>
              <a:xfrm>
                <a:off x="1496271" y="2585482"/>
                <a:ext cx="1639490" cy="803136"/>
                <a:chOff x="578394" y="1688068"/>
                <a:chExt cx="1639490" cy="803136"/>
              </a:xfrm>
            </p:grpSpPr>
            <p:sp>
              <p:nvSpPr>
                <p:cNvPr id="30" name="TextBox 29"/>
                <p:cNvSpPr txBox="1"/>
                <p:nvPr/>
              </p:nvSpPr>
              <p:spPr>
                <a:xfrm>
                  <a:off x="679994" y="2152650"/>
                  <a:ext cx="153789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 smtClean="0">
                      <a:latin typeface="Arial"/>
                      <a:cs typeface="Arial"/>
                    </a:rPr>
                    <a:t>  </a:t>
                  </a:r>
                  <a:r>
                    <a:rPr lang="en-US" sz="1600" dirty="0" err="1" smtClean="0">
                      <a:latin typeface="Arial"/>
                      <a:cs typeface="Arial"/>
                    </a:rPr>
                    <a:t>partial_sum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  <p:sp>
              <p:nvSpPr>
                <p:cNvPr id="34" name="TextBox 33"/>
                <p:cNvSpPr txBox="1"/>
                <p:nvPr/>
              </p:nvSpPr>
              <p:spPr>
                <a:xfrm>
                  <a:off x="578394" y="1688068"/>
                  <a:ext cx="16394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  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start         end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5578193" y="2600871"/>
                <a:ext cx="1639490" cy="787747"/>
                <a:chOff x="7027633" y="1627257"/>
                <a:chExt cx="1639490" cy="787747"/>
              </a:xfrm>
            </p:grpSpPr>
            <p:sp>
              <p:nvSpPr>
                <p:cNvPr id="35" name="TextBox 34"/>
                <p:cNvSpPr txBox="1"/>
                <p:nvPr/>
              </p:nvSpPr>
              <p:spPr>
                <a:xfrm>
                  <a:off x="7115456" y="2076450"/>
                  <a:ext cx="135200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 err="1" smtClean="0">
                      <a:latin typeface="Arial"/>
                      <a:cs typeface="Arial"/>
                    </a:rPr>
                    <a:t>partial_sum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7027633" y="1627257"/>
                  <a:ext cx="163949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/>
                      <a:cs typeface="Arial"/>
                    </a:rPr>
                    <a:t>s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tart       </a:t>
                  </a:r>
                  <a:r>
                    <a:rPr lang="en-US" sz="1600" dirty="0" smtClean="0">
                      <a:solidFill>
                        <a:srgbClr val="FF0000"/>
                      </a:solidFill>
                      <a:latin typeface="Arial"/>
                      <a:cs typeface="Arial"/>
                    </a:rPr>
                    <a:t>end</a:t>
                  </a:r>
                  <a:endParaRPr lang="en-US" sz="1600" dirty="0">
                    <a:solidFill>
                      <a:srgbClr val="FF0000"/>
                    </a:solidFill>
                    <a:latin typeface="Arial"/>
                    <a:cs typeface="Arial"/>
                  </a:endParaRPr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2984560" y="2600871"/>
                <a:ext cx="1639490" cy="787747"/>
                <a:chOff x="578394" y="1703457"/>
                <a:chExt cx="1639490" cy="787747"/>
              </a:xfrm>
            </p:grpSpPr>
            <p:sp>
              <p:nvSpPr>
                <p:cNvPr id="46" name="TextBox 45"/>
                <p:cNvSpPr txBox="1"/>
                <p:nvPr/>
              </p:nvSpPr>
              <p:spPr>
                <a:xfrm>
                  <a:off x="578394" y="2152650"/>
                  <a:ext cx="145360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r>
                    <a:rPr lang="en-US" sz="1600" dirty="0" err="1" smtClean="0">
                      <a:latin typeface="Arial"/>
                      <a:cs typeface="Arial"/>
                    </a:rPr>
                    <a:t>partial_sum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  <p:sp>
              <p:nvSpPr>
                <p:cNvPr id="47" name="TextBox 46"/>
                <p:cNvSpPr txBox="1"/>
                <p:nvPr/>
              </p:nvSpPr>
              <p:spPr>
                <a:xfrm>
                  <a:off x="578394" y="1703457"/>
                  <a:ext cx="163949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/>
                      <a:cs typeface="Arial"/>
                    </a:rPr>
                    <a:t>s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tart        end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</p:grpSp>
          <p:grpSp>
            <p:nvGrpSpPr>
              <p:cNvPr id="52" name="Group 51"/>
              <p:cNvGrpSpPr/>
              <p:nvPr/>
            </p:nvGrpSpPr>
            <p:grpSpPr>
              <a:xfrm>
                <a:off x="4268354" y="2600871"/>
                <a:ext cx="1639490" cy="787747"/>
                <a:chOff x="7027633" y="1627257"/>
                <a:chExt cx="1639490" cy="787747"/>
              </a:xfrm>
            </p:grpSpPr>
            <p:sp>
              <p:nvSpPr>
                <p:cNvPr id="53" name="TextBox 52"/>
                <p:cNvSpPr txBox="1"/>
                <p:nvPr/>
              </p:nvSpPr>
              <p:spPr>
                <a:xfrm>
                  <a:off x="7115456" y="2076450"/>
                  <a:ext cx="135200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 err="1" smtClean="0">
                      <a:latin typeface="Arial"/>
                      <a:cs typeface="Arial"/>
                    </a:rPr>
                    <a:t>partial_sum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7027633" y="1627257"/>
                  <a:ext cx="163949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/>
                      <a:cs typeface="Arial"/>
                    </a:rPr>
                    <a:t>s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tart       end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</p:grpSp>
        </p:grpSp>
      </p:grpSp>
      <p:grpSp>
        <p:nvGrpSpPr>
          <p:cNvPr id="10" name="Group 9"/>
          <p:cNvGrpSpPr/>
          <p:nvPr/>
        </p:nvGrpSpPr>
        <p:grpSpPr>
          <a:xfrm>
            <a:off x="1692568" y="3305096"/>
            <a:ext cx="4567205" cy="2170636"/>
            <a:chOff x="1692568" y="3305096"/>
            <a:chExt cx="4567205" cy="2170636"/>
          </a:xfrm>
        </p:grpSpPr>
        <p:sp>
          <p:nvSpPr>
            <p:cNvPr id="2" name="Oval 1"/>
            <p:cNvSpPr>
              <a:spLocks noChangeAspect="1"/>
            </p:cNvSpPr>
            <p:nvPr/>
          </p:nvSpPr>
          <p:spPr>
            <a:xfrm>
              <a:off x="1692568" y="4314444"/>
              <a:ext cx="1155700" cy="1161288"/>
            </a:xfrm>
            <a:prstGeom prst="ellipse">
              <a:avLst/>
            </a:prstGeom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latin typeface="Arial"/>
                  <a:cs typeface="Arial"/>
                </a:rPr>
                <a:t>sum</a:t>
              </a:r>
              <a:endParaRPr lang="en-US" sz="2400" dirty="0">
                <a:latin typeface="Arial"/>
                <a:cs typeface="Arial"/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H="1">
              <a:off x="2270418" y="3305096"/>
              <a:ext cx="143736" cy="971248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H="1">
              <a:off x="2729536" y="3305096"/>
              <a:ext cx="1007732" cy="1141315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2848268" y="3305096"/>
              <a:ext cx="2266958" cy="143200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>
              <a:off x="2848268" y="3312418"/>
              <a:ext cx="3411505" cy="1805682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/>
          <p:cNvSpPr txBox="1"/>
          <p:nvPr/>
        </p:nvSpPr>
        <p:spPr>
          <a:xfrm>
            <a:off x="648848" y="4695666"/>
            <a:ext cx="93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Task 0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83587" y="4559300"/>
            <a:ext cx="41095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i="1" dirty="0" smtClean="0">
                <a:latin typeface="Arial"/>
                <a:cs typeface="Arial"/>
              </a:rPr>
              <a:t>Task 1 to </a:t>
            </a:r>
            <a:r>
              <a:rPr lang="en-US" b="1" i="1" dirty="0" err="1" smtClean="0">
                <a:latin typeface="Arial"/>
                <a:cs typeface="Arial"/>
              </a:rPr>
              <a:t>totalTasks</a:t>
            </a:r>
            <a:r>
              <a:rPr lang="en-US" b="1" i="1" dirty="0" smtClean="0">
                <a:latin typeface="Arial"/>
                <a:cs typeface="Arial"/>
              </a:rPr>
              <a:t> - 1 </a:t>
            </a:r>
            <a:r>
              <a:rPr lang="en-US" dirty="0" smtClean="0">
                <a:latin typeface="Arial"/>
                <a:cs typeface="Arial"/>
              </a:rPr>
              <a:t>send </a:t>
            </a:r>
            <a:r>
              <a:rPr lang="en-US" dirty="0" err="1" smtClean="0">
                <a:solidFill>
                  <a:srgbClr val="FF0000"/>
                </a:solidFill>
                <a:latin typeface="Arial"/>
                <a:cs typeface="Arial"/>
              </a:rPr>
              <a:t>partial_sum</a:t>
            </a:r>
            <a:r>
              <a:rPr lang="en-US" dirty="0" smtClean="0">
                <a:latin typeface="Arial"/>
                <a:cs typeface="Arial"/>
              </a:rPr>
              <a:t> to </a:t>
            </a:r>
            <a:r>
              <a:rPr lang="en-US" i="1" dirty="0" smtClean="0">
                <a:latin typeface="Arial"/>
                <a:cs typeface="Arial"/>
              </a:rPr>
              <a:t>task 0</a:t>
            </a:r>
            <a:r>
              <a:rPr lang="en-US" dirty="0" smtClean="0">
                <a:latin typeface="Arial"/>
                <a:cs typeface="Arial"/>
              </a:rPr>
              <a:t>  </a:t>
            </a:r>
          </a:p>
          <a:p>
            <a:endParaRPr lang="en-US" b="1" i="1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i="1" dirty="0" smtClean="0">
                <a:solidFill>
                  <a:srgbClr val="000000"/>
                </a:solidFill>
                <a:latin typeface="Arial"/>
                <a:cs typeface="Arial"/>
              </a:rPr>
              <a:t>Tasks 0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smtClean="0">
                <a:latin typeface="Arial"/>
                <a:cs typeface="Arial"/>
              </a:rPr>
              <a:t>receives </a:t>
            </a:r>
            <a:r>
              <a:rPr lang="en-US" dirty="0" err="1" smtClean="0">
                <a:solidFill>
                  <a:srgbClr val="FF0000"/>
                </a:solidFill>
                <a:latin typeface="Arial"/>
                <a:cs typeface="Arial"/>
              </a:rPr>
              <a:t>partial_sum</a:t>
            </a:r>
            <a:r>
              <a:rPr lang="en-US" dirty="0" smtClean="0">
                <a:latin typeface="Arial"/>
                <a:cs typeface="Arial"/>
              </a:rPr>
              <a:t> from </a:t>
            </a:r>
            <a:r>
              <a:rPr lang="en-US" i="1" dirty="0" smtClean="0">
                <a:latin typeface="Arial"/>
                <a:cs typeface="Arial"/>
              </a:rPr>
              <a:t>task 1 to </a:t>
            </a:r>
            <a:r>
              <a:rPr lang="en-US" i="1" dirty="0" err="1" smtClean="0">
                <a:latin typeface="Arial"/>
                <a:cs typeface="Arial"/>
              </a:rPr>
              <a:t>totalTasks</a:t>
            </a:r>
            <a:r>
              <a:rPr lang="en-US" i="1" dirty="0" smtClean="0">
                <a:latin typeface="Arial"/>
                <a:cs typeface="Arial"/>
              </a:rPr>
              <a:t> - 1</a:t>
            </a:r>
            <a:endParaRPr lang="en-US" i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5422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35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One more example – for loop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35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15900" y="1308100"/>
            <a:ext cx="8661400" cy="457199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if 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( 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myRank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 == 0 )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{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  sum=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partial_sum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   for 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da-DK" sz="2000" b="1" dirty="0">
                <a:solidFill>
                  <a:srgbClr val="FF0000"/>
                </a:solidFill>
                <a:latin typeface="Courier New"/>
                <a:cs typeface="Courier New"/>
              </a:rPr>
              <a:t>i=1;i&lt;</a:t>
            </a:r>
            <a:r>
              <a:rPr lang="da-DK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totalTasks</a:t>
            </a:r>
            <a:r>
              <a:rPr lang="da-DK" sz="2000" dirty="0" err="1">
                <a:solidFill>
                  <a:schemeClr val="tx1"/>
                </a:solidFill>
                <a:latin typeface="Courier New"/>
                <a:cs typeface="Courier New"/>
              </a:rPr>
              <a:t>;i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++) {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da-DK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MPI_Recv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( </a:t>
            </a:r>
            <a:r>
              <a:rPr lang="da-DK" sz="2000" b="1" dirty="0">
                <a:solidFill>
                  <a:srgbClr val="0000FF"/>
                </a:solidFill>
                <a:latin typeface="Courier New"/>
                <a:cs typeface="Courier New"/>
              </a:rPr>
              <a:t>&amp;</a:t>
            </a:r>
            <a:r>
              <a:rPr lang="da-DK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partial_sum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1 , MPI_INT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  <a:r>
              <a:rPr lang="da-DK" sz="2000" b="1" dirty="0" smtClean="0">
                <a:solidFill>
                  <a:srgbClr val="0000FF"/>
                </a:solidFill>
                <a:latin typeface="Courier New"/>
                <a:cs typeface="Courier New"/>
              </a:rPr>
              <a:t>i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,0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MPI_COMM_WORLD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, MPI_STATUS_IGNORE)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       </a:t>
            </a:r>
            <a:r>
              <a:rPr lang="da-DK" sz="2000" b="1" i="1" dirty="0" smtClean="0">
                <a:solidFill>
                  <a:schemeClr val="tx1"/>
                </a:solidFill>
                <a:latin typeface="Courier New"/>
                <a:cs typeface="Courier New"/>
              </a:rPr>
              <a:t>sum+=</a:t>
            </a:r>
            <a:r>
              <a:rPr lang="da-DK" sz="2000" b="1" i="1" dirty="0" err="1" smtClean="0">
                <a:solidFill>
                  <a:schemeClr val="tx1"/>
                </a:solidFill>
                <a:latin typeface="Courier New"/>
                <a:cs typeface="Courier New"/>
              </a:rPr>
              <a:t>partial_sum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printf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("\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nSum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is %d\n", sum);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</a:p>
          <a:p>
            <a:r>
              <a:rPr lang="da-DK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else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{</a:t>
            </a:r>
            <a:endParaRPr lang="da-DK" sz="2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da-DK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MPI_Send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( </a:t>
            </a:r>
            <a:r>
              <a:rPr lang="da-DK" sz="2000" b="1" dirty="0">
                <a:solidFill>
                  <a:srgbClr val="0000FF"/>
                </a:solidFill>
                <a:latin typeface="Courier New"/>
                <a:cs typeface="Courier New"/>
              </a:rPr>
              <a:t>&amp;</a:t>
            </a:r>
            <a:r>
              <a:rPr lang="da-DK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partial_sum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1 , MPI_INT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  <a:r>
              <a:rPr lang="da-DK" sz="2000" b="1" dirty="0" smtClean="0">
                <a:solidFill>
                  <a:srgbClr val="0000FF"/>
                </a:solidFill>
                <a:latin typeface="Courier New"/>
                <a:cs typeface="Courier New"/>
              </a:rPr>
              <a:t>0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0, MPI_COMM_WORLD);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941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36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One more example – for loop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36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15900" y="1308100"/>
            <a:ext cx="8661400" cy="457199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if 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( 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myRank</a:t>
            </a:r>
            <a:r>
              <a:rPr lang="en-US" sz="2000" b="1" dirty="0">
                <a:solidFill>
                  <a:srgbClr val="FF0000"/>
                </a:solidFill>
                <a:latin typeface="Courier New"/>
                <a:cs typeface="Courier New"/>
              </a:rPr>
              <a:t> == 0 )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{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  sum=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partial_sum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   for 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da-DK" sz="2000" b="1" dirty="0">
                <a:solidFill>
                  <a:srgbClr val="FF0000"/>
                </a:solidFill>
                <a:latin typeface="Courier New"/>
                <a:cs typeface="Courier New"/>
              </a:rPr>
              <a:t>i=1;i&lt;</a:t>
            </a:r>
            <a:r>
              <a:rPr lang="da-DK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totalTasks</a:t>
            </a:r>
            <a:r>
              <a:rPr lang="da-DK" sz="2000" dirty="0" err="1">
                <a:solidFill>
                  <a:schemeClr val="tx1"/>
                </a:solidFill>
                <a:latin typeface="Courier New"/>
                <a:cs typeface="Courier New"/>
              </a:rPr>
              <a:t>;i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++) {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da-DK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MPI_Recv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( </a:t>
            </a:r>
            <a:r>
              <a:rPr lang="da-DK" sz="2000" b="1" dirty="0">
                <a:solidFill>
                  <a:srgbClr val="0000FF"/>
                </a:solidFill>
                <a:latin typeface="Courier New"/>
                <a:cs typeface="Courier New"/>
              </a:rPr>
              <a:t>&amp;</a:t>
            </a:r>
            <a:r>
              <a:rPr lang="da-DK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partial_sum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1 , MPI_INT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  <a:r>
              <a:rPr lang="da-DK" sz="2000" b="1" dirty="0" smtClean="0">
                <a:solidFill>
                  <a:srgbClr val="0000FF"/>
                </a:solidFill>
                <a:latin typeface="Courier New"/>
                <a:cs typeface="Courier New"/>
              </a:rPr>
              <a:t>i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,0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MPI_COMM_WORLD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, MPI_STATUS_IGNORE)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       </a:t>
            </a:r>
            <a:r>
              <a:rPr lang="da-DK" sz="2000" b="1" i="1" dirty="0" smtClean="0">
                <a:solidFill>
                  <a:schemeClr val="tx1"/>
                </a:solidFill>
                <a:latin typeface="Courier New"/>
                <a:cs typeface="Courier New"/>
              </a:rPr>
              <a:t>sum+=</a:t>
            </a:r>
            <a:r>
              <a:rPr lang="da-DK" sz="2000" b="1" i="1" dirty="0" err="1" smtClean="0">
                <a:solidFill>
                  <a:schemeClr val="tx1"/>
                </a:solidFill>
                <a:latin typeface="Courier New"/>
                <a:cs typeface="Courier New"/>
              </a:rPr>
              <a:t>partial_sum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printf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("\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nSum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is %d\n", sum);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en-US" sz="2000" dirty="0" smtClean="0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</a:p>
          <a:p>
            <a:r>
              <a:rPr lang="da-DK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else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{</a:t>
            </a:r>
            <a:endParaRPr lang="da-DK" sz="2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da-DK" sz="2000" b="1" dirty="0" err="1" smtClean="0">
                <a:solidFill>
                  <a:srgbClr val="FF0000"/>
                </a:solidFill>
                <a:latin typeface="Courier New"/>
                <a:cs typeface="Courier New"/>
              </a:rPr>
              <a:t>MPI_Send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( </a:t>
            </a:r>
            <a:r>
              <a:rPr lang="da-DK" sz="2000" b="1" dirty="0">
                <a:solidFill>
                  <a:srgbClr val="0000FF"/>
                </a:solidFill>
                <a:latin typeface="Courier New"/>
                <a:cs typeface="Courier New"/>
              </a:rPr>
              <a:t>&amp;</a:t>
            </a:r>
            <a:r>
              <a:rPr lang="da-DK" sz="2000" b="1" dirty="0" err="1">
                <a:solidFill>
                  <a:srgbClr val="0000FF"/>
                </a:solidFill>
                <a:latin typeface="Courier New"/>
                <a:cs typeface="Courier New"/>
              </a:rPr>
              <a:t>partial_sum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1 , MPI_INT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  <a:r>
              <a:rPr lang="da-DK" sz="2000" b="1" dirty="0" smtClean="0">
                <a:solidFill>
                  <a:srgbClr val="0000FF"/>
                </a:solidFill>
                <a:latin typeface="Courier New"/>
                <a:cs typeface="Courier New"/>
              </a:rPr>
              <a:t>0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0, MPI_COMM_WORLD);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</a:t>
            </a:r>
            <a:r>
              <a:rPr lang="da-DK" sz="2000" dirty="0" smtClean="0">
                <a:solidFill>
                  <a:schemeClr val="tx1"/>
                </a:solidFill>
                <a:latin typeface="Courier New"/>
                <a:cs typeface="Courier New"/>
              </a:rPr>
              <a:t>}</a:t>
            </a:r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5401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37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One more example – for loop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37</a:t>
            </a:fld>
            <a:endParaRPr lang="en-US">
              <a:solidFill>
                <a:srgbClr val="7F7F7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15900" y="1308100"/>
            <a:ext cx="8661400" cy="457199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if (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myRank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== 0 ){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  sum=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partial_sum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  for (i=1;i&lt;</a:t>
            </a:r>
            <a:r>
              <a:rPr lang="da-DK" sz="2000" dirty="0" err="1">
                <a:solidFill>
                  <a:schemeClr val="tx1"/>
                </a:solidFill>
                <a:latin typeface="Courier New"/>
                <a:cs typeface="Courier New"/>
              </a:rPr>
              <a:t>totalTasks;i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++) {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      </a:t>
            </a:r>
            <a:r>
              <a:rPr lang="da-DK" sz="2000" dirty="0" err="1">
                <a:solidFill>
                  <a:schemeClr val="tx1"/>
                </a:solidFill>
                <a:latin typeface="Courier New"/>
                <a:cs typeface="Courier New"/>
              </a:rPr>
              <a:t>MPI_Recv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( &amp;</a:t>
            </a:r>
            <a:r>
              <a:rPr lang="da-DK" sz="2000" dirty="0" err="1">
                <a:solidFill>
                  <a:schemeClr val="tx1"/>
                </a:solidFill>
                <a:latin typeface="Courier New"/>
                <a:cs typeface="Courier New"/>
              </a:rPr>
              <a:t>partial_sum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1 , MPI_INT, </a:t>
            </a:r>
            <a:r>
              <a:rPr lang="da-DK" sz="2000" b="1" dirty="0">
                <a:solidFill>
                  <a:srgbClr val="FF0000"/>
                </a:solidFill>
                <a:latin typeface="Courier New"/>
                <a:cs typeface="Courier New"/>
              </a:rPr>
              <a:t>MPI_ANY_SOURCE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,0, MPI_COMM_WORLD, MPI_STATUS_IGNORE);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      sum+=</a:t>
            </a:r>
            <a:r>
              <a:rPr lang="da-DK" sz="2000" dirty="0" err="1">
                <a:solidFill>
                  <a:schemeClr val="tx1"/>
                </a:solidFill>
                <a:latin typeface="Courier New"/>
                <a:cs typeface="Courier New"/>
              </a:rPr>
              <a:t>partial_sum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;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  }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printf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("\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nSum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is %d\n", sum);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   }</a:t>
            </a:r>
          </a:p>
          <a:p>
            <a:r>
              <a:rPr lang="da-DK" sz="2000" dirty="0" err="1">
                <a:solidFill>
                  <a:schemeClr val="tx1"/>
                </a:solidFill>
                <a:latin typeface="Courier New"/>
                <a:cs typeface="Courier New"/>
              </a:rPr>
              <a:t>else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{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  </a:t>
            </a:r>
            <a:r>
              <a:rPr lang="da-DK" sz="2000" dirty="0" err="1">
                <a:solidFill>
                  <a:schemeClr val="tx1"/>
                </a:solidFill>
                <a:latin typeface="Courier New"/>
                <a:cs typeface="Courier New"/>
              </a:rPr>
              <a:t>MPI_Send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( &amp;</a:t>
            </a:r>
            <a:r>
              <a:rPr lang="da-DK" sz="2000" dirty="0" err="1">
                <a:solidFill>
                  <a:schemeClr val="tx1"/>
                </a:solidFill>
                <a:latin typeface="Courier New"/>
                <a:cs typeface="Courier New"/>
              </a:rPr>
              <a:t>partial_sum</a:t>
            </a:r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, 1 , MPI_INT, 0, 0, MPI_COMM_WORLD);</a:t>
            </a:r>
          </a:p>
          <a:p>
            <a:r>
              <a:rPr lang="da-DK" sz="2000" dirty="0">
                <a:solidFill>
                  <a:schemeClr val="tx1"/>
                </a:solidFill>
                <a:latin typeface="Courier New"/>
                <a:cs typeface="Courier New"/>
              </a:rPr>
              <a:t>    }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684669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2"/>
          <p:cNvSpPr txBox="1">
            <a:spLocks noGrp="1"/>
          </p:cNvSpPr>
          <p:nvPr/>
        </p:nvSpPr>
        <p:spPr bwMode="auto">
          <a:xfrm>
            <a:off x="6559550" y="6356350"/>
            <a:ext cx="21336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/>
            <a:fld id="{8B4C64E5-0C18-4761-AFBD-15EF1D82F2E2}" type="slidenum">
              <a:rPr lang="en-US" sz="1400">
                <a:solidFill>
                  <a:prstClr val="white"/>
                </a:solidFill>
                <a:latin typeface="Calibri"/>
              </a:rPr>
              <a:pPr algn="r"/>
              <a:t>38</a:t>
            </a:fld>
            <a:endParaRPr lang="en-US" sz="14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One more example – for loop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rgbClr val="7F7F7F"/>
                </a:solidFill>
              </a:rPr>
              <a:pPr>
                <a:defRPr/>
              </a:pPr>
              <a:t>38</a:t>
            </a:fld>
            <a:endParaRPr lang="en-US">
              <a:solidFill>
                <a:srgbClr val="7F7F7F"/>
              </a:solidFill>
            </a:endParaRPr>
          </a:p>
        </p:txBody>
      </p:sp>
      <p:grpSp>
        <p:nvGrpSpPr>
          <p:cNvPr id="37894" name="Group 37893"/>
          <p:cNvGrpSpPr/>
          <p:nvPr/>
        </p:nvGrpSpPr>
        <p:grpSpPr>
          <a:xfrm>
            <a:off x="1496271" y="809466"/>
            <a:ext cx="5721412" cy="2502952"/>
            <a:chOff x="1496271" y="885666"/>
            <a:chExt cx="5721412" cy="2502952"/>
          </a:xfrm>
        </p:grpSpPr>
        <p:grpSp>
          <p:nvGrpSpPr>
            <p:cNvPr id="37892" name="Group 37891"/>
            <p:cNvGrpSpPr/>
            <p:nvPr/>
          </p:nvGrpSpPr>
          <p:grpSpPr>
            <a:xfrm>
              <a:off x="2414154" y="1325721"/>
              <a:ext cx="3657600" cy="254000"/>
              <a:chOff x="842816" y="1302623"/>
              <a:chExt cx="3657600" cy="254000"/>
            </a:xfrm>
          </p:grpSpPr>
          <p:sp>
            <p:nvSpPr>
              <p:cNvPr id="12" name="Rectangle 11"/>
              <p:cNvSpPr/>
              <p:nvPr/>
            </p:nvSpPr>
            <p:spPr>
              <a:xfrm>
                <a:off x="17572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26716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5860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842816" y="1302623"/>
                <a:ext cx="914400" cy="254000"/>
              </a:xfrm>
              <a:prstGeom prst="rect">
                <a:avLst/>
              </a:prstGeom>
              <a:ln w="38100" cmpd="sng"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2505377" y="885666"/>
              <a:ext cx="3637970" cy="369332"/>
              <a:chOff x="957116" y="1337786"/>
              <a:chExt cx="3637970" cy="369332"/>
            </a:xfrm>
          </p:grpSpPr>
          <p:sp>
            <p:nvSpPr>
              <p:cNvPr id="7" name="TextBox 6"/>
              <p:cNvSpPr txBox="1"/>
              <p:nvPr/>
            </p:nvSpPr>
            <p:spPr>
              <a:xfrm>
                <a:off x="95711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Arial"/>
                    <a:cs typeface="Arial"/>
                  </a:rPr>
                  <a:t>Task 0</a:t>
                </a:r>
                <a:endParaRPr lang="en-US" dirty="0">
                  <a:latin typeface="Arial"/>
                  <a:cs typeface="Arial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185650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Arial"/>
                    <a:cs typeface="Arial"/>
                  </a:rPr>
                  <a:t>Task 1</a:t>
                </a:r>
                <a:endParaRPr lang="en-US" dirty="0">
                  <a:latin typeface="Arial"/>
                  <a:cs typeface="Arial"/>
                </a:endParaRP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275589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Arial"/>
                    <a:cs typeface="Arial"/>
                  </a:rPr>
                  <a:t>Task 2</a:t>
                </a:r>
                <a:endParaRPr lang="en-US" dirty="0">
                  <a:latin typeface="Arial"/>
                  <a:cs typeface="Arial"/>
                </a:endParaRPr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3655286" y="1337786"/>
                <a:ext cx="939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latin typeface="Arial"/>
                    <a:cs typeface="Arial"/>
                  </a:rPr>
                  <a:t>Task 3</a:t>
                </a:r>
                <a:endParaRPr lang="en-US" dirty="0">
                  <a:latin typeface="Arial"/>
                  <a:cs typeface="Arial"/>
                </a:endParaRPr>
              </a:p>
            </p:txBody>
          </p:sp>
        </p:grpSp>
        <p:cxnSp>
          <p:nvCxnSpPr>
            <p:cNvPr id="37891" name="Straight Arrow Connector 37890"/>
            <p:cNvCxnSpPr/>
            <p:nvPr/>
          </p:nvCxnSpPr>
          <p:spPr>
            <a:xfrm flipH="1">
              <a:off x="2530777" y="1556623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H="1">
              <a:off x="3614884" y="1556623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4703616" y="1579721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>
            <a:xfrm>
              <a:off x="1933868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193094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711547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4452320" y="2247900"/>
              <a:ext cx="914400" cy="254000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5808516" y="1556623"/>
              <a:ext cx="122384" cy="69127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7893" name="Group 37892"/>
            <p:cNvGrpSpPr/>
            <p:nvPr/>
          </p:nvGrpSpPr>
          <p:grpSpPr>
            <a:xfrm>
              <a:off x="1496271" y="2585482"/>
              <a:ext cx="5721412" cy="803136"/>
              <a:chOff x="1496271" y="2585482"/>
              <a:chExt cx="5721412" cy="803136"/>
            </a:xfrm>
          </p:grpSpPr>
          <p:grpSp>
            <p:nvGrpSpPr>
              <p:cNvPr id="37888" name="Group 37887"/>
              <p:cNvGrpSpPr/>
              <p:nvPr/>
            </p:nvGrpSpPr>
            <p:grpSpPr>
              <a:xfrm>
                <a:off x="1496271" y="2585482"/>
                <a:ext cx="1639490" cy="803136"/>
                <a:chOff x="578394" y="1688068"/>
                <a:chExt cx="1639490" cy="803136"/>
              </a:xfrm>
            </p:grpSpPr>
            <p:sp>
              <p:nvSpPr>
                <p:cNvPr id="30" name="TextBox 29"/>
                <p:cNvSpPr txBox="1"/>
                <p:nvPr/>
              </p:nvSpPr>
              <p:spPr>
                <a:xfrm>
                  <a:off x="679994" y="2152650"/>
                  <a:ext cx="153789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 smtClean="0">
                      <a:latin typeface="Arial"/>
                      <a:cs typeface="Arial"/>
                    </a:rPr>
                    <a:t>  </a:t>
                  </a:r>
                  <a:r>
                    <a:rPr lang="en-US" sz="1600" dirty="0" err="1" smtClean="0">
                      <a:latin typeface="Arial"/>
                      <a:cs typeface="Arial"/>
                    </a:rPr>
                    <a:t>partial_sum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  <p:sp>
              <p:nvSpPr>
                <p:cNvPr id="34" name="TextBox 33"/>
                <p:cNvSpPr txBox="1"/>
                <p:nvPr/>
              </p:nvSpPr>
              <p:spPr>
                <a:xfrm>
                  <a:off x="578394" y="1688068"/>
                  <a:ext cx="16394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  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start         end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</p:grpSp>
          <p:grpSp>
            <p:nvGrpSpPr>
              <p:cNvPr id="31" name="Group 30"/>
              <p:cNvGrpSpPr/>
              <p:nvPr/>
            </p:nvGrpSpPr>
            <p:grpSpPr>
              <a:xfrm>
                <a:off x="5578193" y="2600871"/>
                <a:ext cx="1639490" cy="787747"/>
                <a:chOff x="7027633" y="1627257"/>
                <a:chExt cx="1639490" cy="787747"/>
              </a:xfrm>
            </p:grpSpPr>
            <p:sp>
              <p:nvSpPr>
                <p:cNvPr id="35" name="TextBox 34"/>
                <p:cNvSpPr txBox="1"/>
                <p:nvPr/>
              </p:nvSpPr>
              <p:spPr>
                <a:xfrm>
                  <a:off x="7115456" y="2076450"/>
                  <a:ext cx="135200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 err="1" smtClean="0">
                      <a:latin typeface="Arial"/>
                      <a:cs typeface="Arial"/>
                    </a:rPr>
                    <a:t>partial_sum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  <p:sp>
              <p:nvSpPr>
                <p:cNvPr id="36" name="TextBox 35"/>
                <p:cNvSpPr txBox="1"/>
                <p:nvPr/>
              </p:nvSpPr>
              <p:spPr>
                <a:xfrm>
                  <a:off x="7027633" y="1627257"/>
                  <a:ext cx="163949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/>
                      <a:cs typeface="Arial"/>
                    </a:rPr>
                    <a:t>s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tart       </a:t>
                  </a:r>
                  <a:r>
                    <a:rPr lang="en-US" sz="1600" dirty="0" smtClean="0">
                      <a:solidFill>
                        <a:srgbClr val="FF0000"/>
                      </a:solidFill>
                      <a:latin typeface="Arial"/>
                      <a:cs typeface="Arial"/>
                    </a:rPr>
                    <a:t>end</a:t>
                  </a:r>
                  <a:endParaRPr lang="en-US" sz="1600" dirty="0">
                    <a:solidFill>
                      <a:srgbClr val="FF0000"/>
                    </a:solidFill>
                    <a:latin typeface="Arial"/>
                    <a:cs typeface="Arial"/>
                  </a:endParaRPr>
                </a:p>
              </p:txBody>
            </p:sp>
          </p:grpSp>
          <p:grpSp>
            <p:nvGrpSpPr>
              <p:cNvPr id="45" name="Group 44"/>
              <p:cNvGrpSpPr/>
              <p:nvPr/>
            </p:nvGrpSpPr>
            <p:grpSpPr>
              <a:xfrm>
                <a:off x="2984560" y="2600871"/>
                <a:ext cx="1639490" cy="787747"/>
                <a:chOff x="578394" y="1703457"/>
                <a:chExt cx="1639490" cy="787747"/>
              </a:xfrm>
            </p:grpSpPr>
            <p:sp>
              <p:nvSpPr>
                <p:cNvPr id="46" name="TextBox 45"/>
                <p:cNvSpPr txBox="1"/>
                <p:nvPr/>
              </p:nvSpPr>
              <p:spPr>
                <a:xfrm>
                  <a:off x="578394" y="2152650"/>
                  <a:ext cx="145360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r>
                    <a:rPr lang="en-US" sz="1600" dirty="0" err="1" smtClean="0">
                      <a:latin typeface="Arial"/>
                      <a:cs typeface="Arial"/>
                    </a:rPr>
                    <a:t>partial_sum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  <p:sp>
              <p:nvSpPr>
                <p:cNvPr id="47" name="TextBox 46"/>
                <p:cNvSpPr txBox="1"/>
                <p:nvPr/>
              </p:nvSpPr>
              <p:spPr>
                <a:xfrm>
                  <a:off x="578394" y="1703457"/>
                  <a:ext cx="163949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/>
                      <a:cs typeface="Arial"/>
                    </a:rPr>
                    <a:t>s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tart        end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</p:grpSp>
          <p:grpSp>
            <p:nvGrpSpPr>
              <p:cNvPr id="52" name="Group 51"/>
              <p:cNvGrpSpPr/>
              <p:nvPr/>
            </p:nvGrpSpPr>
            <p:grpSpPr>
              <a:xfrm>
                <a:off x="4268354" y="2600871"/>
                <a:ext cx="1639490" cy="787747"/>
                <a:chOff x="7027633" y="1627257"/>
                <a:chExt cx="1639490" cy="787747"/>
              </a:xfrm>
            </p:grpSpPr>
            <p:sp>
              <p:nvSpPr>
                <p:cNvPr id="53" name="TextBox 52"/>
                <p:cNvSpPr txBox="1"/>
                <p:nvPr/>
              </p:nvSpPr>
              <p:spPr>
                <a:xfrm>
                  <a:off x="7115456" y="2076450"/>
                  <a:ext cx="1352006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 err="1" smtClean="0">
                      <a:latin typeface="Arial"/>
                      <a:cs typeface="Arial"/>
                    </a:rPr>
                    <a:t>partial_sum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 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  <p:sp>
              <p:nvSpPr>
                <p:cNvPr id="54" name="TextBox 53"/>
                <p:cNvSpPr txBox="1"/>
                <p:nvPr/>
              </p:nvSpPr>
              <p:spPr>
                <a:xfrm>
                  <a:off x="7027633" y="1627257"/>
                  <a:ext cx="163949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dirty="0">
                      <a:latin typeface="Arial"/>
                      <a:cs typeface="Arial"/>
                    </a:rPr>
                    <a:t>s</a:t>
                  </a:r>
                  <a:r>
                    <a:rPr lang="en-US" sz="1600" dirty="0" smtClean="0">
                      <a:latin typeface="Arial"/>
                      <a:cs typeface="Arial"/>
                    </a:rPr>
                    <a:t>tart       end</a:t>
                  </a:r>
                  <a:endParaRPr lang="en-US" sz="1600" dirty="0">
                    <a:latin typeface="Arial"/>
                    <a:cs typeface="Arial"/>
                  </a:endParaRPr>
                </a:p>
              </p:txBody>
            </p:sp>
          </p:grpSp>
        </p:grpSp>
      </p:grpSp>
      <p:grpSp>
        <p:nvGrpSpPr>
          <p:cNvPr id="10" name="Group 9"/>
          <p:cNvGrpSpPr/>
          <p:nvPr/>
        </p:nvGrpSpPr>
        <p:grpSpPr>
          <a:xfrm>
            <a:off x="1692568" y="3305096"/>
            <a:ext cx="4567205" cy="2170636"/>
            <a:chOff x="1692568" y="3305096"/>
            <a:chExt cx="4567205" cy="2170636"/>
          </a:xfrm>
        </p:grpSpPr>
        <p:sp>
          <p:nvSpPr>
            <p:cNvPr id="2" name="Oval 1"/>
            <p:cNvSpPr>
              <a:spLocks noChangeAspect="1"/>
            </p:cNvSpPr>
            <p:nvPr/>
          </p:nvSpPr>
          <p:spPr>
            <a:xfrm>
              <a:off x="1692568" y="4314444"/>
              <a:ext cx="1155700" cy="1161288"/>
            </a:xfrm>
            <a:prstGeom prst="ellipse">
              <a:avLst/>
            </a:prstGeom>
            <a:ln w="28575" cmpd="sng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latin typeface="Arial"/>
                  <a:cs typeface="Arial"/>
                </a:rPr>
                <a:t>sum</a:t>
              </a:r>
              <a:endParaRPr lang="en-US" sz="2400" dirty="0">
                <a:latin typeface="Arial"/>
                <a:cs typeface="Arial"/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H="1">
              <a:off x="2270418" y="3305096"/>
              <a:ext cx="143736" cy="971248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flipH="1">
              <a:off x="2729536" y="3305096"/>
              <a:ext cx="1007732" cy="1141315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2848268" y="3305096"/>
              <a:ext cx="2266958" cy="143200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>
              <a:off x="2848268" y="3312418"/>
              <a:ext cx="3411505" cy="1805682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/>
          <p:cNvSpPr txBox="1"/>
          <p:nvPr/>
        </p:nvSpPr>
        <p:spPr>
          <a:xfrm>
            <a:off x="648848" y="4695666"/>
            <a:ext cx="93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Task 0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83587" y="4559300"/>
            <a:ext cx="41095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i="1" dirty="0" smtClean="0">
                <a:latin typeface="Arial"/>
                <a:cs typeface="Arial"/>
              </a:rPr>
              <a:t>Task 1 to </a:t>
            </a:r>
            <a:r>
              <a:rPr lang="en-US" b="1" i="1" dirty="0" err="1" smtClean="0">
                <a:latin typeface="Arial"/>
                <a:cs typeface="Arial"/>
              </a:rPr>
              <a:t>totalTasks</a:t>
            </a:r>
            <a:r>
              <a:rPr lang="en-US" b="1" i="1" dirty="0" smtClean="0">
                <a:latin typeface="Arial"/>
                <a:cs typeface="Arial"/>
              </a:rPr>
              <a:t> - 1 </a:t>
            </a:r>
            <a:r>
              <a:rPr lang="en-US" dirty="0" smtClean="0">
                <a:latin typeface="Arial"/>
                <a:cs typeface="Arial"/>
              </a:rPr>
              <a:t>send </a:t>
            </a:r>
            <a:r>
              <a:rPr lang="en-US" dirty="0" err="1" smtClean="0">
                <a:solidFill>
                  <a:srgbClr val="FF0000"/>
                </a:solidFill>
                <a:latin typeface="Arial"/>
                <a:cs typeface="Arial"/>
              </a:rPr>
              <a:t>partial_sum</a:t>
            </a:r>
            <a:r>
              <a:rPr lang="en-US" dirty="0" smtClean="0">
                <a:latin typeface="Arial"/>
                <a:cs typeface="Arial"/>
              </a:rPr>
              <a:t> to </a:t>
            </a:r>
            <a:r>
              <a:rPr lang="en-US" i="1" dirty="0" smtClean="0">
                <a:latin typeface="Arial"/>
                <a:cs typeface="Arial"/>
              </a:rPr>
              <a:t>task 0</a:t>
            </a:r>
            <a:r>
              <a:rPr lang="en-US" dirty="0" smtClean="0">
                <a:latin typeface="Arial"/>
                <a:cs typeface="Arial"/>
              </a:rPr>
              <a:t>  </a:t>
            </a:r>
          </a:p>
          <a:p>
            <a:endParaRPr lang="en-US" b="1" i="1" dirty="0">
              <a:solidFill>
                <a:srgbClr val="000000"/>
              </a:solidFill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b="1" i="1" dirty="0" smtClean="0">
                <a:solidFill>
                  <a:srgbClr val="000000"/>
                </a:solidFill>
                <a:latin typeface="Arial"/>
                <a:cs typeface="Arial"/>
              </a:rPr>
              <a:t>Tasks 0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dirty="0" smtClean="0">
                <a:latin typeface="Arial"/>
                <a:cs typeface="Arial"/>
              </a:rPr>
              <a:t>receives </a:t>
            </a:r>
            <a:r>
              <a:rPr lang="en-US" dirty="0" err="1" smtClean="0">
                <a:solidFill>
                  <a:srgbClr val="FF0000"/>
                </a:solidFill>
                <a:latin typeface="Arial"/>
                <a:cs typeface="Arial"/>
              </a:rPr>
              <a:t>partial_sum</a:t>
            </a:r>
            <a:r>
              <a:rPr lang="en-US" dirty="0" smtClean="0">
                <a:latin typeface="Arial"/>
                <a:cs typeface="Arial"/>
              </a:rPr>
              <a:t> from </a:t>
            </a:r>
            <a:r>
              <a:rPr lang="en-US" i="1" dirty="0" smtClean="0">
                <a:latin typeface="Arial"/>
                <a:cs typeface="Arial"/>
              </a:rPr>
              <a:t>task 1 to </a:t>
            </a:r>
            <a:r>
              <a:rPr lang="en-US" i="1" dirty="0" err="1" smtClean="0">
                <a:latin typeface="Arial"/>
                <a:cs typeface="Arial"/>
              </a:rPr>
              <a:t>totalTasks</a:t>
            </a:r>
            <a:r>
              <a:rPr lang="en-US" i="1" dirty="0" smtClean="0">
                <a:latin typeface="Arial"/>
                <a:cs typeface="Arial"/>
              </a:rPr>
              <a:t> - 1</a:t>
            </a:r>
            <a:endParaRPr lang="en-US" i="1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84137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Documentation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0896" y="905748"/>
            <a:ext cx="8579104" cy="5909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Parallel Computing Books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>
                <a:latin typeface="Arial"/>
                <a:cs typeface="Arial"/>
                <a:hlinkClick r:id="rId2"/>
              </a:rPr>
              <a:t>http://</a:t>
            </a:r>
            <a:r>
              <a:rPr lang="en-US" sz="2200" dirty="0" err="1">
                <a:latin typeface="Arial"/>
                <a:cs typeface="Arial"/>
                <a:hlinkClick r:id="rId2"/>
              </a:rPr>
              <a:t>pages.tacc.utexas.edu</a:t>
            </a:r>
            <a:r>
              <a:rPr lang="en-US" sz="2200" dirty="0">
                <a:latin typeface="Arial"/>
                <a:cs typeface="Arial"/>
                <a:hlinkClick r:id="rId2"/>
              </a:rPr>
              <a:t>/~</a:t>
            </a:r>
            <a:r>
              <a:rPr lang="en-US" sz="2200" dirty="0" err="1">
                <a:latin typeface="Arial"/>
                <a:cs typeface="Arial"/>
                <a:hlinkClick r:id="rId2"/>
              </a:rPr>
              <a:t>eijkhout</a:t>
            </a:r>
            <a:r>
              <a:rPr lang="en-US" sz="2200" dirty="0">
                <a:latin typeface="Arial"/>
                <a:cs typeface="Arial"/>
                <a:hlinkClick r:id="rId2"/>
              </a:rPr>
              <a:t>/</a:t>
            </a:r>
            <a:r>
              <a:rPr lang="en-US" sz="2200" dirty="0" err="1">
                <a:latin typeface="Arial"/>
                <a:cs typeface="Arial"/>
                <a:hlinkClick r:id="rId2"/>
              </a:rPr>
              <a:t>istc</a:t>
            </a:r>
            <a:r>
              <a:rPr lang="en-US" sz="2200" dirty="0">
                <a:latin typeface="Arial"/>
                <a:cs typeface="Arial"/>
                <a:hlinkClick r:id="rId2"/>
              </a:rPr>
              <a:t>/</a:t>
            </a:r>
            <a:r>
              <a:rPr lang="en-US" sz="2200" dirty="0" err="1">
                <a:latin typeface="Arial"/>
                <a:cs typeface="Arial"/>
                <a:hlinkClick r:id="rId2"/>
              </a:rPr>
              <a:t>istc.html</a:t>
            </a: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MPI Standard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>
                <a:latin typeface="Arial"/>
                <a:cs typeface="Arial"/>
                <a:hlinkClick r:id="rId3"/>
              </a:rPr>
              <a:t>http://www.mcs.anl.gov/research/projects/mpi</a:t>
            </a:r>
            <a:r>
              <a:rPr lang="en-US" sz="2200" dirty="0" smtClean="0">
                <a:latin typeface="Arial"/>
                <a:cs typeface="Arial"/>
                <a:hlinkClick r:id="rId3"/>
              </a:rPr>
              <a:t>/</a:t>
            </a:r>
            <a:endParaRPr lang="en-US" sz="2200" dirty="0" smtClean="0">
              <a:latin typeface="Arial"/>
              <a:cs typeface="Arial"/>
            </a:endParaRPr>
          </a:p>
          <a:p>
            <a:pPr marL="800100" lvl="1" indent="-342900">
              <a:buFont typeface="Lucida Grande"/>
              <a:buChar char="-"/>
            </a:pPr>
            <a:r>
              <a:rPr lang="en-US" sz="2200" dirty="0">
                <a:latin typeface="Arial"/>
                <a:cs typeface="Arial"/>
                <a:hlinkClick r:id="rId4"/>
              </a:rPr>
              <a:t>http://</a:t>
            </a:r>
            <a:r>
              <a:rPr lang="en-US" sz="2200" dirty="0" err="1">
                <a:latin typeface="Arial"/>
                <a:cs typeface="Arial"/>
                <a:hlinkClick r:id="rId4"/>
              </a:rPr>
              <a:t>mpi-forum.org</a:t>
            </a:r>
            <a:r>
              <a:rPr lang="en-US" sz="2200" dirty="0">
                <a:latin typeface="Arial"/>
                <a:cs typeface="Arial"/>
                <a:hlinkClick r:id="rId4"/>
              </a:rPr>
              <a:t>/</a:t>
            </a:r>
            <a:endParaRPr lang="en-US" sz="22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MPI Books: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>
                <a:latin typeface="Arial"/>
                <a:cs typeface="Arial"/>
                <a:hlinkClick r:id="rId5"/>
              </a:rPr>
              <a:t>http://mpitutorial.com/recommended-books</a:t>
            </a:r>
            <a:r>
              <a:rPr lang="en-US" sz="2200" dirty="0" smtClean="0">
                <a:latin typeface="Arial"/>
                <a:cs typeface="Arial"/>
                <a:hlinkClick r:id="rId5"/>
              </a:rPr>
              <a:t>/</a:t>
            </a:r>
            <a:endParaRPr lang="en-US" sz="2200" dirty="0">
              <a:latin typeface="Arial"/>
              <a:cs typeface="Arial"/>
            </a:endParaRPr>
          </a:p>
          <a:p>
            <a:pPr marL="800100" lvl="1" indent="-342900">
              <a:buFont typeface="Lucida Grande"/>
              <a:buChar char="-"/>
            </a:pPr>
            <a:r>
              <a:rPr lang="en-US" sz="2200" dirty="0" smtClean="0">
                <a:latin typeface="Arial"/>
                <a:cs typeface="Arial"/>
                <a:hlinkClick r:id="rId6"/>
              </a:rPr>
              <a:t>http</a:t>
            </a:r>
            <a:r>
              <a:rPr lang="en-US" sz="2200" dirty="0">
                <a:latin typeface="Arial"/>
                <a:cs typeface="Arial"/>
                <a:hlinkClick r:id="rId6"/>
              </a:rPr>
              <a:t>://</a:t>
            </a:r>
            <a:r>
              <a:rPr lang="en-US" sz="2200" dirty="0" err="1">
                <a:latin typeface="Arial"/>
                <a:cs typeface="Arial"/>
                <a:hlinkClick r:id="rId6"/>
              </a:rPr>
              <a:t>www.netlib.org</a:t>
            </a:r>
            <a:r>
              <a:rPr lang="en-US" sz="2200" dirty="0">
                <a:latin typeface="Arial"/>
                <a:cs typeface="Arial"/>
                <a:hlinkClick r:id="rId6"/>
              </a:rPr>
              <a:t>/</a:t>
            </a:r>
            <a:r>
              <a:rPr lang="en-US" sz="2200" dirty="0" err="1">
                <a:latin typeface="Arial"/>
                <a:cs typeface="Arial"/>
                <a:hlinkClick r:id="rId6"/>
              </a:rPr>
              <a:t>utk</a:t>
            </a:r>
            <a:r>
              <a:rPr lang="en-US" sz="2200" dirty="0">
                <a:latin typeface="Arial"/>
                <a:cs typeface="Arial"/>
                <a:hlinkClick r:id="rId6"/>
              </a:rPr>
              <a:t>/papers/</a:t>
            </a:r>
            <a:r>
              <a:rPr lang="en-US" sz="2200" dirty="0" err="1">
                <a:latin typeface="Arial"/>
                <a:cs typeface="Arial"/>
                <a:hlinkClick r:id="rId6"/>
              </a:rPr>
              <a:t>mpi</a:t>
            </a:r>
            <a:r>
              <a:rPr lang="en-US" sz="2200" dirty="0">
                <a:latin typeface="Arial"/>
                <a:cs typeface="Arial"/>
                <a:hlinkClick r:id="rId6"/>
              </a:rPr>
              <a:t>-book/</a:t>
            </a:r>
            <a:r>
              <a:rPr lang="en-US" sz="2200" dirty="0" err="1">
                <a:latin typeface="Arial"/>
                <a:cs typeface="Arial"/>
                <a:hlinkClick r:id="rId6"/>
              </a:rPr>
              <a:t>mpi-book.html</a:t>
            </a: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MPI Tutorials: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>
                <a:latin typeface="Arial"/>
                <a:cs typeface="Arial"/>
                <a:hlinkClick r:id="rId7"/>
              </a:rPr>
              <a:t>http://mpitutorial.com/tutorials</a:t>
            </a:r>
            <a:r>
              <a:rPr lang="en-US" sz="2200" dirty="0" smtClean="0">
                <a:latin typeface="Arial"/>
                <a:cs typeface="Arial"/>
                <a:hlinkClick r:id="rId7"/>
              </a:rPr>
              <a:t>/</a:t>
            </a:r>
            <a:endParaRPr lang="en-US" sz="2200" dirty="0" smtClean="0">
              <a:latin typeface="Arial"/>
              <a:cs typeface="Arial"/>
            </a:endParaRPr>
          </a:p>
          <a:p>
            <a:pPr marL="800100" lvl="1" indent="-342900">
              <a:buFont typeface="Lucida Grande"/>
              <a:buChar char="-"/>
            </a:pPr>
            <a:r>
              <a:rPr lang="en-US" sz="2200" dirty="0">
                <a:latin typeface="Arial"/>
                <a:cs typeface="Arial"/>
                <a:hlinkClick r:id="rId8"/>
              </a:rPr>
              <a:t>https://computing.llnl.gov/tutorials/mpi</a:t>
            </a:r>
            <a:r>
              <a:rPr lang="en-US" sz="2200" dirty="0" smtClean="0">
                <a:latin typeface="Arial"/>
                <a:cs typeface="Arial"/>
                <a:hlinkClick r:id="rId8"/>
              </a:rPr>
              <a:t>/</a:t>
            </a: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err="1" smtClean="0">
                <a:latin typeface="Arial"/>
                <a:cs typeface="Arial"/>
              </a:rPr>
              <a:t>OpenMP</a:t>
            </a:r>
            <a:r>
              <a:rPr lang="en-US" sz="2200" dirty="0" smtClean="0">
                <a:latin typeface="Arial"/>
                <a:cs typeface="Arial"/>
              </a:rPr>
              <a:t> specification: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>
                <a:latin typeface="Arial"/>
                <a:cs typeface="Arial"/>
                <a:hlinkClick r:id="rId9"/>
              </a:rPr>
              <a:t>http://</a:t>
            </a:r>
            <a:r>
              <a:rPr lang="en-US" sz="2200" dirty="0" err="1">
                <a:latin typeface="Arial"/>
                <a:cs typeface="Arial"/>
                <a:hlinkClick r:id="rId9"/>
              </a:rPr>
              <a:t>www.openmp.org</a:t>
            </a:r>
            <a:r>
              <a:rPr lang="en-US" sz="2200" dirty="0">
                <a:latin typeface="Arial"/>
                <a:cs typeface="Arial"/>
                <a:hlinkClick r:id="rId9"/>
              </a:rPr>
              <a:t>/</a:t>
            </a:r>
            <a:endParaRPr lang="en-US" sz="22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err="1" smtClean="0">
                <a:latin typeface="Arial"/>
                <a:cs typeface="Arial"/>
              </a:rPr>
              <a:t>OpenMP</a:t>
            </a:r>
            <a:r>
              <a:rPr lang="en-US" sz="2200" dirty="0" smtClean="0">
                <a:latin typeface="Arial"/>
                <a:cs typeface="Arial"/>
              </a:rPr>
              <a:t> </a:t>
            </a:r>
            <a:r>
              <a:rPr lang="en-US" sz="2200" dirty="0">
                <a:latin typeface="Arial"/>
                <a:cs typeface="Arial"/>
              </a:rPr>
              <a:t>Tutorials: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smtClean="0">
                <a:latin typeface="Arial"/>
                <a:cs typeface="Arial"/>
                <a:hlinkClick r:id="rId10"/>
              </a:rPr>
              <a:t>https</a:t>
            </a:r>
            <a:r>
              <a:rPr lang="en-US" sz="2200" dirty="0">
                <a:latin typeface="Arial"/>
                <a:cs typeface="Arial"/>
                <a:hlinkClick r:id="rId10"/>
              </a:rPr>
              <a:t>://computing.llnl.gov/tutorials</a:t>
            </a:r>
            <a:r>
              <a:rPr lang="en-US" sz="2200" dirty="0" smtClean="0">
                <a:latin typeface="Arial"/>
                <a:cs typeface="Arial"/>
                <a:hlinkClick r:id="rId10"/>
              </a:rPr>
              <a:t>/openMP/</a:t>
            </a:r>
            <a:endParaRPr lang="en-US" sz="2200" dirty="0">
              <a:latin typeface="Arial"/>
              <a:cs typeface="Arial"/>
            </a:endParaRPr>
          </a:p>
          <a:p>
            <a:pPr marL="800100" lvl="1" indent="-342900">
              <a:buFont typeface="Lucida Grande"/>
              <a:buChar char="-"/>
            </a:pPr>
            <a:endParaRPr lang="en-US" sz="24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en-US" sz="2400" dirty="0" smtClean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3883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0896" y="978098"/>
            <a:ext cx="372725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rgbClr val="756C66"/>
                </a:solidFill>
                <a:latin typeface="Impact"/>
                <a:cs typeface="Impact"/>
              </a:rPr>
              <a:t>WHERE NOT TO RUN A JOB</a:t>
            </a:r>
            <a:endParaRPr lang="en-US" sz="2000" dirty="0">
              <a:solidFill>
                <a:srgbClr val="756C66"/>
              </a:solidFill>
              <a:latin typeface="Impact"/>
              <a:cs typeface="Impac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fld id="{7FCFE262-5BD4-0446-A00F-0259D4BA9D77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Text Placeholder 9"/>
          <p:cNvSpPr>
            <a:spLocks noGrp="1"/>
          </p:cNvSpPr>
          <p:nvPr>
            <p:ph type="body" idx="12"/>
          </p:nvPr>
        </p:nvSpPr>
        <p:spPr>
          <a:xfrm>
            <a:off x="310896" y="1273373"/>
            <a:ext cx="8235950" cy="4648200"/>
          </a:xfrm>
        </p:spPr>
        <p:txBody>
          <a:bodyPr>
            <a:noAutofit/>
          </a:bodyPr>
          <a:lstStyle/>
          <a:p>
            <a:pPr marL="0" indent="0" eaLnBrk="1" hangingPunct="1">
              <a:spcBef>
                <a:spcPts val="600"/>
              </a:spcBef>
              <a:spcAft>
                <a:spcPts val="1200"/>
              </a:spcAft>
              <a:buNone/>
              <a:defRPr/>
            </a:pPr>
            <a:endParaRPr lang="en-US" sz="2400" dirty="0" smtClean="0">
              <a:cs typeface="Arial" charset="0"/>
            </a:endParaRPr>
          </a:p>
          <a:p>
            <a:pPr marL="228600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Remember, cluster front-end nodes are shared resources for</a:t>
            </a:r>
          </a:p>
          <a:p>
            <a:pPr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cs typeface="Arial" charset="0"/>
              </a:rPr>
              <a:t>Creating, submitting, and monitoring jobs</a:t>
            </a:r>
          </a:p>
          <a:p>
            <a:pPr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>
                <a:cs typeface="Arial" charset="0"/>
              </a:rPr>
              <a:t>Fil</a:t>
            </a:r>
            <a:r>
              <a:rPr lang="en-US" dirty="0" smtClean="0">
                <a:cs typeface="Arial" charset="0"/>
              </a:rPr>
              <a:t>e </a:t>
            </a:r>
            <a:r>
              <a:rPr lang="en-US" dirty="0">
                <a:cs typeface="Arial" charset="0"/>
              </a:rPr>
              <a:t>transfers</a:t>
            </a:r>
          </a:p>
          <a:p>
            <a:pPr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>
                <a:cs typeface="Arial" charset="0"/>
              </a:rPr>
              <a:t>Pr</a:t>
            </a:r>
            <a:r>
              <a:rPr lang="en-US" dirty="0" smtClean="0">
                <a:cs typeface="Arial" charset="0"/>
              </a:rPr>
              <a:t>eparing inputs</a:t>
            </a:r>
          </a:p>
          <a:p>
            <a:pPr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cs typeface="Arial" charset="0"/>
              </a:rPr>
              <a:t>Editing and compiling code</a:t>
            </a:r>
          </a:p>
          <a:p>
            <a:pPr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cs typeface="Arial" charset="0"/>
              </a:rPr>
              <a:t>Small-scale testing</a:t>
            </a:r>
          </a:p>
          <a:p>
            <a:pPr marL="228600" indent="-228600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May be used by 50+ people simultaneously</a:t>
            </a:r>
          </a:p>
          <a:p>
            <a:pPr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cs typeface="Arial" charset="0"/>
              </a:rPr>
              <a:t>Check </a:t>
            </a:r>
            <a:r>
              <a:rPr lang="en-US" dirty="0">
                <a:cs typeface="Arial" charset="0"/>
              </a:rPr>
              <a:t>out the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who</a:t>
            </a:r>
            <a:r>
              <a:rPr lang="en-US" dirty="0">
                <a:cs typeface="Arial" charset="0"/>
              </a:rPr>
              <a:t> command</a:t>
            </a:r>
          </a:p>
          <a:p>
            <a:pPr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cs typeface="Arial" charset="0"/>
              </a:rPr>
              <a:t>Jobs </a:t>
            </a:r>
            <a:r>
              <a:rPr lang="en-US" dirty="0">
                <a:cs typeface="Arial" charset="0"/>
              </a:rPr>
              <a:t>should have no interference by </a:t>
            </a:r>
            <a:r>
              <a:rPr lang="en-US" dirty="0" smtClean="0">
                <a:cs typeface="Arial" charset="0"/>
              </a:rPr>
              <a:t>other people</a:t>
            </a:r>
          </a:p>
          <a:p>
            <a:pPr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cs typeface="Arial" charset="0"/>
              </a:rPr>
              <a:t>Want jobs carefully arranged on compute nodes</a:t>
            </a:r>
          </a:p>
          <a:p>
            <a:pPr marL="400050" lvl="1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endParaRPr lang="en-US" dirty="0" smtClean="0">
              <a:cs typeface="Arial" charset="0"/>
            </a:endParaRPr>
          </a:p>
        </p:txBody>
      </p:sp>
      <p:pic>
        <p:nvPicPr>
          <p:cNvPr id="8194" name="Picture 2" descr="https://upload.wikimedia.org/wikipedia/commons/c/c8/Moscow_MetroCrowded_%28pixinn.net%29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4081" y="2757597"/>
            <a:ext cx="3148227" cy="2093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5812971" y="4859386"/>
            <a:ext cx="4572000" cy="1846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https://en.wikipedia.org/wiki/Rapid_transit#/media/File:Moscow_MetroCrowded_(pixinn.net).jpg</a:t>
            </a:r>
          </a:p>
        </p:txBody>
      </p:sp>
      <p:sp>
        <p:nvSpPr>
          <p:cNvPr id="9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sz="3600" dirty="0" smtClean="0">
                <a:solidFill>
                  <a:prstClr val="white"/>
                </a:solidFill>
              </a:rPr>
              <a:t>JOBS</a:t>
            </a:r>
            <a:endParaRPr sz="36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5208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" y="0"/>
            <a:ext cx="3801423" cy="104222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mpi4py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1772" y="1102810"/>
            <a:ext cx="8218528" cy="4493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One implementation of MPI in Python.</a:t>
            </a:r>
          </a:p>
          <a:p>
            <a:pPr marL="342900" indent="-34290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MPI4Py proves an interface very similar to the MPI standard.</a:t>
            </a: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Why Python?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smtClean="0">
                <a:latin typeface="Arial"/>
                <a:cs typeface="Arial"/>
              </a:rPr>
              <a:t>Easy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smtClean="0">
                <a:latin typeface="Arial"/>
                <a:cs typeface="Arial"/>
              </a:rPr>
              <a:t>Prototyping</a:t>
            </a:r>
          </a:p>
          <a:p>
            <a:pPr marL="342900" indent="-342900">
              <a:buFont typeface="Arial"/>
              <a:buChar char="•"/>
            </a:pPr>
            <a:endParaRPr lang="en-US" sz="2200" dirty="0" smtClean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What you lose in performance, you gain in shorter development time.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smtClean="0">
                <a:latin typeface="Arial"/>
                <a:cs typeface="Arial"/>
              </a:rPr>
              <a:t>Can be used for production if the communication is NOT very frequent and performance is NOT the primary concern. </a:t>
            </a:r>
          </a:p>
        </p:txBody>
      </p:sp>
    </p:spTree>
    <p:extLst>
      <p:ext uri="{BB962C8B-B14F-4D97-AF65-F5344CB8AC3E}">
        <p14:creationId xmlns:p14="http://schemas.microsoft.com/office/powerpoint/2010/main" val="2682857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Communicators</a:t>
            </a:r>
            <a:endParaRPr sz="3600" dirty="0">
              <a:solidFill>
                <a:prstClr val="white"/>
              </a:solidFill>
            </a:endParaRPr>
          </a:p>
        </p:txBody>
      </p:sp>
      <p:pic>
        <p:nvPicPr>
          <p:cNvPr id="3" name="Picture 2" descr="comm_world.g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19"/>
          <a:stretch/>
        </p:blipFill>
        <p:spPr>
          <a:xfrm>
            <a:off x="310896" y="1018137"/>
            <a:ext cx="5073506" cy="26097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1196" y="3814022"/>
            <a:ext cx="87439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Communicators are objects that are used to define which collection of processes may communicate with each other</a:t>
            </a:r>
            <a:r>
              <a:rPr lang="en-US" dirty="0" smtClean="0">
                <a:latin typeface="Arial"/>
                <a:cs typeface="Arial"/>
              </a:rPr>
              <a:t>.</a:t>
            </a:r>
          </a:p>
          <a:p>
            <a:pPr marL="285750" indent="-285750">
              <a:buFont typeface="Arial"/>
              <a:buChar char="•"/>
            </a:pPr>
            <a:endParaRPr lang="en-US" dirty="0">
              <a:latin typeface="Arial"/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Arial"/>
                <a:cs typeface="Arial"/>
              </a:rPr>
              <a:t>Predefined Instances:</a:t>
            </a:r>
          </a:p>
          <a:p>
            <a:pPr marL="742950" lvl="1" indent="-285750">
              <a:buFont typeface="Lucida Grande"/>
              <a:buChar char="-"/>
            </a:pPr>
            <a:r>
              <a:rPr lang="en-US" b="1" dirty="0" smtClean="0">
                <a:latin typeface="Arial"/>
                <a:cs typeface="Arial"/>
              </a:rPr>
              <a:t>COMM_WORLD</a:t>
            </a:r>
            <a:r>
              <a:rPr lang="en-US" dirty="0" smtClean="0">
                <a:latin typeface="Arial"/>
                <a:cs typeface="Arial"/>
              </a:rPr>
              <a:t>: all the process involved (MPI_COMM_WORLD) </a:t>
            </a:r>
          </a:p>
          <a:p>
            <a:pPr marL="742950" lvl="1" indent="-285750">
              <a:buFont typeface="Lucida Grande"/>
              <a:buChar char="-"/>
            </a:pPr>
            <a:r>
              <a:rPr lang="en-US" dirty="0" smtClean="0">
                <a:latin typeface="Arial"/>
                <a:cs typeface="Arial"/>
              </a:rPr>
              <a:t>COMM_SELF: contains just the calling process itself</a:t>
            </a:r>
          </a:p>
          <a:p>
            <a:pPr marL="742950" lvl="1" indent="-285750">
              <a:buFont typeface="Lucida Grande"/>
              <a:buChar char="-"/>
            </a:pPr>
            <a:r>
              <a:rPr lang="en-US" dirty="0" smtClean="0">
                <a:latin typeface="Arial"/>
                <a:cs typeface="Arial"/>
              </a:rPr>
              <a:t>COMM_NULL: no communicator</a:t>
            </a:r>
            <a:endParaRPr lang="en-US" dirty="0" smtClean="0">
              <a:latin typeface="Arial"/>
              <a:cs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498846" y="1021907"/>
            <a:ext cx="34163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f</a:t>
            </a:r>
            <a:r>
              <a:rPr lang="en-US" dirty="0" smtClean="0">
                <a:solidFill>
                  <a:srgbClr val="FF0000"/>
                </a:solidFill>
              </a:rPr>
              <a:t>rom mpi4py import MPI</a:t>
            </a:r>
          </a:p>
          <a:p>
            <a:r>
              <a:rPr lang="en-US" dirty="0" err="1" smtClean="0"/>
              <a:t>comm</a:t>
            </a:r>
            <a:r>
              <a:rPr lang="en-US" dirty="0" smtClean="0"/>
              <a:t> = MPI.COMM_WORLD</a:t>
            </a:r>
          </a:p>
          <a:p>
            <a:endParaRPr lang="en-US" dirty="0" smtClean="0"/>
          </a:p>
          <a:p>
            <a:r>
              <a:rPr lang="en-US" dirty="0" smtClean="0"/>
              <a:t>rank = </a:t>
            </a:r>
            <a:r>
              <a:rPr lang="en-US" dirty="0" err="1" smtClean="0"/>
              <a:t>comm.Get_rank</a:t>
            </a:r>
            <a:r>
              <a:rPr lang="en-US" dirty="0" smtClean="0"/>
              <a:t>()</a:t>
            </a:r>
          </a:p>
          <a:p>
            <a:r>
              <a:rPr lang="en-US" dirty="0" smtClean="0"/>
              <a:t>size = </a:t>
            </a:r>
            <a:r>
              <a:rPr lang="en-US" dirty="0" err="1" smtClean="0"/>
              <a:t>comm.Get_size</a:t>
            </a:r>
            <a:r>
              <a:rPr lang="en-US" dirty="0" smtClean="0"/>
              <a:t>()</a:t>
            </a:r>
            <a:endParaRPr lang="en-US" dirty="0"/>
          </a:p>
          <a:p>
            <a:pPr algn="ctr"/>
            <a:r>
              <a:rPr lang="en-US" dirty="0" smtClean="0"/>
              <a:t>Or </a:t>
            </a:r>
            <a:endParaRPr lang="en-US" dirty="0"/>
          </a:p>
          <a:p>
            <a:r>
              <a:rPr lang="en-US" dirty="0"/>
              <a:t>rank = </a:t>
            </a:r>
            <a:r>
              <a:rPr lang="en-US" dirty="0" err="1" smtClean="0"/>
              <a:t>comm.rank</a:t>
            </a:r>
            <a:endParaRPr lang="en-US" dirty="0"/>
          </a:p>
          <a:p>
            <a:r>
              <a:rPr lang="en-US" dirty="0"/>
              <a:t>size = </a:t>
            </a:r>
            <a:r>
              <a:rPr lang="en-US" dirty="0" err="1" smtClean="0"/>
              <a:t>comm.size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2220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First mpi4py code </a:t>
            </a:r>
            <a:r>
              <a:rPr lang="en-US" sz="3600" dirty="0" err="1" smtClean="0">
                <a:solidFill>
                  <a:prstClr val="white"/>
                </a:solidFill>
              </a:rPr>
              <a:t>hello.py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30172" y="1016001"/>
            <a:ext cx="8161377" cy="248919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smtClean="0">
                <a:solidFill>
                  <a:schemeClr val="tx1"/>
                </a:solidFill>
                <a:latin typeface="Courier New"/>
                <a:cs typeface="Courier New"/>
              </a:rPr>
              <a:t>from </a:t>
            </a:r>
            <a:r>
              <a:rPr lang="en-US" sz="2400" dirty="0">
                <a:solidFill>
                  <a:schemeClr val="tx1"/>
                </a:solidFill>
                <a:latin typeface="Courier New"/>
                <a:cs typeface="Courier New"/>
              </a:rPr>
              <a:t>mpi4py import MPI</a:t>
            </a:r>
          </a:p>
          <a:p>
            <a:r>
              <a:rPr lang="en-US" sz="2400" dirty="0" err="1" smtClean="0">
                <a:solidFill>
                  <a:schemeClr val="tx1"/>
                </a:solidFill>
                <a:latin typeface="Courier New"/>
                <a:cs typeface="Courier New"/>
              </a:rPr>
              <a:t>comm</a:t>
            </a:r>
            <a:r>
              <a:rPr lang="en-US" sz="2400" dirty="0" smtClean="0">
                <a:solidFill>
                  <a:schemeClr val="tx1"/>
                </a:solidFill>
                <a:latin typeface="Courier New"/>
                <a:cs typeface="Courier New"/>
              </a:rPr>
              <a:t> = MPI.COMM_WORLD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urier New"/>
                <a:cs typeface="Courier New"/>
              </a:rPr>
              <a:t>rank </a:t>
            </a:r>
            <a:r>
              <a:rPr lang="en-US" sz="2400" dirty="0">
                <a:solidFill>
                  <a:schemeClr val="tx1"/>
                </a:solidFill>
                <a:latin typeface="Courier New"/>
                <a:cs typeface="Courier New"/>
              </a:rPr>
              <a:t>= </a:t>
            </a:r>
            <a:r>
              <a:rPr lang="en-US" sz="2400" dirty="0" err="1">
                <a:solidFill>
                  <a:schemeClr val="tx1"/>
                </a:solidFill>
                <a:latin typeface="Courier New"/>
                <a:cs typeface="Courier New"/>
              </a:rPr>
              <a:t>comm.Get_rank</a:t>
            </a:r>
            <a:r>
              <a:rPr lang="en-US" sz="2400" dirty="0">
                <a:solidFill>
                  <a:schemeClr val="tx1"/>
                </a:solidFill>
                <a:latin typeface="Courier New"/>
                <a:cs typeface="Courier New"/>
              </a:rPr>
              <a:t>()</a:t>
            </a:r>
          </a:p>
          <a:p>
            <a:r>
              <a:rPr lang="en-US" sz="2400" dirty="0">
                <a:solidFill>
                  <a:schemeClr val="tx1"/>
                </a:solidFill>
                <a:latin typeface="Courier New"/>
                <a:cs typeface="Courier New"/>
              </a:rPr>
              <a:t>size = </a:t>
            </a:r>
            <a:r>
              <a:rPr lang="en-US" sz="2400" dirty="0" err="1">
                <a:solidFill>
                  <a:schemeClr val="tx1"/>
                </a:solidFill>
                <a:latin typeface="Courier New"/>
                <a:cs typeface="Courier New"/>
              </a:rPr>
              <a:t>comm.Get_size</a:t>
            </a:r>
            <a:r>
              <a:rPr lang="en-US" sz="2400" dirty="0">
                <a:solidFill>
                  <a:schemeClr val="tx1"/>
                </a:solidFill>
                <a:latin typeface="Courier New"/>
                <a:cs typeface="Courier New"/>
              </a:rPr>
              <a:t>()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Courier New"/>
                <a:cs typeface="Courier New"/>
              </a:rPr>
              <a:t>print </a:t>
            </a:r>
            <a:r>
              <a:rPr lang="en-US" sz="2400" dirty="0">
                <a:solidFill>
                  <a:schemeClr val="tx1"/>
                </a:solidFill>
                <a:latin typeface="Courier New"/>
                <a:cs typeface="Courier New"/>
              </a:rPr>
              <a:t>"hello world from rank %2d out of %2d processors" % (</a:t>
            </a:r>
            <a:r>
              <a:rPr lang="en-US" sz="2400" dirty="0" err="1">
                <a:solidFill>
                  <a:schemeClr val="tx1"/>
                </a:solidFill>
                <a:latin typeface="Courier New"/>
                <a:cs typeface="Courier New"/>
              </a:rPr>
              <a:t>rank,size</a:t>
            </a:r>
            <a:r>
              <a:rPr lang="en-US" sz="2400" dirty="0" smtClean="0">
                <a:solidFill>
                  <a:schemeClr val="tx1"/>
                </a:solidFill>
                <a:latin typeface="Courier New"/>
                <a:cs typeface="Courier New"/>
              </a:rPr>
              <a:t>)</a:t>
            </a:r>
            <a:endParaRPr lang="en-US" sz="2200" dirty="0" smtClean="0">
              <a:solidFill>
                <a:srgbClr val="0000FF"/>
              </a:solidFill>
              <a:latin typeface="Courier New"/>
              <a:cs typeface="Courier New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0172" y="3771900"/>
            <a:ext cx="81613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Arial"/>
                <a:cs typeface="Arial"/>
              </a:rPr>
              <a:t>To launch </a:t>
            </a:r>
          </a:p>
        </p:txBody>
      </p:sp>
      <p:sp>
        <p:nvSpPr>
          <p:cNvPr id="8" name="Rectangle 7"/>
          <p:cNvSpPr/>
          <p:nvPr/>
        </p:nvSpPr>
        <p:spPr>
          <a:xfrm>
            <a:off x="430172" y="4324922"/>
            <a:ext cx="8161377" cy="143841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module load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intel</a:t>
            </a:r>
            <a:endParaRPr lang="en-US" sz="2200" dirty="0" smtClean="0">
              <a:solidFill>
                <a:srgbClr val="0000FF"/>
              </a:solidFill>
              <a:latin typeface="Courier New"/>
              <a:cs typeface="Courier New"/>
            </a:endParaRP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module load python</a:t>
            </a:r>
          </a:p>
          <a:p>
            <a:pPr>
              <a:lnSpc>
                <a:spcPct val="120000"/>
              </a:lnSpc>
            </a:pP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$ 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mpirun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–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np</a:t>
            </a:r>
            <a:r>
              <a:rPr lang="en-US" sz="2200" dirty="0" smtClean="0">
                <a:solidFill>
                  <a:srgbClr val="0000FF"/>
                </a:solidFill>
                <a:latin typeface="Courier New"/>
                <a:cs typeface="Courier New"/>
              </a:rPr>
              <a:t> 4 python ./</a:t>
            </a:r>
            <a:r>
              <a:rPr lang="en-US" sz="2200" dirty="0" err="1" smtClean="0">
                <a:solidFill>
                  <a:srgbClr val="0000FF"/>
                </a:solidFill>
                <a:latin typeface="Courier New"/>
                <a:cs typeface="Courier New"/>
              </a:rPr>
              <a:t>hello.py</a:t>
            </a:r>
            <a:endParaRPr lang="en-US" sz="2200" dirty="0">
              <a:solidFill>
                <a:srgbClr val="0000FF"/>
              </a:solidFill>
              <a:latin typeface="Courier New"/>
              <a:cs typeface="Courier New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30172" y="1206500"/>
            <a:ext cx="4383128" cy="381000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517953" y="1796534"/>
            <a:ext cx="2927547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No need to call </a:t>
            </a:r>
            <a:r>
              <a:rPr lang="en-US" dirty="0" err="1">
                <a:solidFill>
                  <a:srgbClr val="FF0000"/>
                </a:solidFill>
                <a:latin typeface="Arial"/>
                <a:cs typeface="Arial"/>
              </a:rPr>
              <a:t>MPI_Init</a:t>
            </a:r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() or </a:t>
            </a:r>
            <a:r>
              <a:rPr lang="en-US" dirty="0" err="1">
                <a:solidFill>
                  <a:srgbClr val="FF0000"/>
                </a:solidFill>
                <a:latin typeface="Arial"/>
                <a:cs typeface="Arial"/>
              </a:rPr>
              <a:t>MPI_Finalize</a:t>
            </a:r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917322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1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" y="0"/>
            <a:ext cx="6815455" cy="104222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Point to Point Communication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1772" y="1102810"/>
            <a:ext cx="81613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Python objects can be communicated with send and receive methods of the communicator.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98500" y="2133600"/>
            <a:ext cx="71247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latin typeface="Courier New"/>
                <a:cs typeface="Courier New"/>
              </a:rPr>
              <a:t>send(data, </a:t>
            </a:r>
            <a:r>
              <a:rPr lang="en-US" sz="2200" b="1" dirty="0" err="1" smtClean="0">
                <a:latin typeface="Courier New"/>
                <a:cs typeface="Courier New"/>
              </a:rPr>
              <a:t>dest</a:t>
            </a:r>
            <a:r>
              <a:rPr lang="en-US" sz="2200" b="1" dirty="0" smtClean="0">
                <a:latin typeface="Courier New"/>
                <a:cs typeface="Courier New"/>
              </a:rPr>
              <a:t>, tag)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smtClean="0">
                <a:latin typeface="Courier New"/>
                <a:cs typeface="Courier New"/>
              </a:rPr>
              <a:t>data: Python object to send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err="1" smtClean="0">
                <a:latin typeface="Courier New"/>
                <a:cs typeface="Courier New"/>
              </a:rPr>
              <a:t>dest</a:t>
            </a:r>
            <a:r>
              <a:rPr lang="en-US" sz="2200" dirty="0" smtClean="0">
                <a:latin typeface="Courier New"/>
                <a:cs typeface="Courier New"/>
              </a:rPr>
              <a:t>: destination rank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smtClean="0">
                <a:latin typeface="Courier New"/>
                <a:cs typeface="Courier New"/>
              </a:rPr>
              <a:t>tag: id given to the message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98500" y="4022636"/>
            <a:ext cx="64008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 smtClean="0">
                <a:latin typeface="Courier New"/>
                <a:cs typeface="Courier New"/>
              </a:rPr>
              <a:t>data = </a:t>
            </a:r>
            <a:r>
              <a:rPr lang="en-US" sz="2200" b="1" dirty="0" err="1" smtClean="0">
                <a:latin typeface="Courier New"/>
                <a:cs typeface="Courier New"/>
              </a:rPr>
              <a:t>recv</a:t>
            </a:r>
            <a:r>
              <a:rPr lang="en-US" sz="2200" b="1" dirty="0" smtClean="0">
                <a:latin typeface="Courier New"/>
                <a:cs typeface="Courier New"/>
              </a:rPr>
              <a:t>(source, </a:t>
            </a:r>
            <a:r>
              <a:rPr lang="en-US" sz="2200" b="1" dirty="0">
                <a:latin typeface="Courier New"/>
                <a:cs typeface="Courier New"/>
              </a:rPr>
              <a:t>tag)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>
                <a:latin typeface="Courier New"/>
                <a:cs typeface="Courier New"/>
              </a:rPr>
              <a:t>d</a:t>
            </a:r>
            <a:r>
              <a:rPr lang="en-US" sz="2200" dirty="0" smtClean="0">
                <a:latin typeface="Courier New"/>
                <a:cs typeface="Courier New"/>
              </a:rPr>
              <a:t>ata is provided as return value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smtClean="0">
                <a:latin typeface="Courier New"/>
                <a:cs typeface="Courier New"/>
              </a:rPr>
              <a:t>source: source rank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smtClean="0">
                <a:latin typeface="Courier New"/>
                <a:cs typeface="Courier New"/>
              </a:rPr>
              <a:t>tag</a:t>
            </a:r>
            <a:r>
              <a:rPr lang="en-US" sz="2200" dirty="0">
                <a:latin typeface="Courier New"/>
                <a:cs typeface="Courier New"/>
              </a:rPr>
              <a:t>: id given to the message</a:t>
            </a:r>
            <a:endParaRPr lang="en-US" sz="2200" dirty="0">
              <a:latin typeface="Courier New"/>
              <a:cs typeface="Courier New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531772" y="2133600"/>
            <a:ext cx="6972300" cy="1647736"/>
          </a:xfrm>
          <a:prstGeom prst="roundRect">
            <a:avLst/>
          </a:prstGeom>
          <a:noFill/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531772" y="4022636"/>
            <a:ext cx="6972300" cy="1647736"/>
          </a:xfrm>
          <a:prstGeom prst="roundRect">
            <a:avLst/>
          </a:prstGeom>
          <a:noFill/>
          <a:ln w="381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885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" y="0"/>
            <a:ext cx="3801423" cy="1042220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Example – send/</a:t>
            </a:r>
            <a:r>
              <a:rPr lang="en-US" sz="3600" dirty="0" err="1" smtClean="0"/>
              <a:t>recv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0172" y="1016001"/>
            <a:ext cx="8161377" cy="499109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from mpi4py import MPI</a:t>
            </a:r>
          </a:p>
          <a:p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comm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= MPI.COMM_WORLD</a:t>
            </a: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assert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comm.size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== 2</a:t>
            </a:r>
          </a:p>
          <a:p>
            <a:endParaRPr lang="en-US" sz="2000" dirty="0">
              <a:solidFill>
                <a:schemeClr val="tx1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if </a:t>
            </a:r>
            <a:r>
              <a:rPr lang="en-US" sz="2000" dirty="0" err="1">
                <a:solidFill>
                  <a:schemeClr val="tx1"/>
                </a:solidFill>
                <a:latin typeface="Courier New"/>
                <a:cs typeface="Courier New"/>
              </a:rPr>
              <a:t>comm.rank</a:t>
            </a:r>
            <a:r>
              <a:rPr lang="en-US" sz="2000" dirty="0">
                <a:solidFill>
                  <a:schemeClr val="tx1"/>
                </a:solidFill>
                <a:latin typeface="Courier New"/>
                <a:cs typeface="Courier New"/>
              </a:rPr>
              <a:t> == 0:</a:t>
            </a:r>
          </a:p>
          <a:p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nb-NO" sz="2000" dirty="0" err="1" smtClean="0">
                <a:solidFill>
                  <a:schemeClr val="tx1"/>
                </a:solidFill>
                <a:latin typeface="Courier New"/>
                <a:cs typeface="Courier New"/>
              </a:rPr>
              <a:t>sendmsg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= 123</a:t>
            </a:r>
          </a:p>
          <a:p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nb-NO" sz="2000" dirty="0" err="1" smtClean="0">
                <a:solidFill>
                  <a:schemeClr val="tx1"/>
                </a:solidFill>
                <a:latin typeface="Courier New"/>
                <a:cs typeface="Courier New"/>
              </a:rPr>
              <a:t>comm.send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sendmsg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dest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=1, tag=11)</a:t>
            </a:r>
          </a:p>
          <a:p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nb-NO" sz="2000" dirty="0" err="1" smtClean="0">
                <a:solidFill>
                  <a:schemeClr val="tx1"/>
                </a:solidFill>
                <a:latin typeface="Courier New"/>
                <a:cs typeface="Courier New"/>
              </a:rPr>
              <a:t>recvmsg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=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comm.recv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source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=1, tag=22)</a:t>
            </a:r>
          </a:p>
          <a:p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nb-NO" sz="2000" dirty="0" err="1" smtClean="0">
                <a:solidFill>
                  <a:schemeClr val="tx1"/>
                </a:solidFill>
                <a:latin typeface="Courier New"/>
                <a:cs typeface="Courier New"/>
              </a:rPr>
              <a:t>print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"[%02d]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Received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message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: %s" % (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comm.rank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recvmsg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)</a:t>
            </a:r>
          </a:p>
          <a:p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else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:</a:t>
            </a:r>
          </a:p>
          <a:p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nb-NO" sz="2000" dirty="0" err="1" smtClean="0">
                <a:solidFill>
                  <a:schemeClr val="tx1"/>
                </a:solidFill>
                <a:latin typeface="Courier New"/>
                <a:cs typeface="Courier New"/>
              </a:rPr>
              <a:t>recvmsg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=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comm.recv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source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=0, tag=11)</a:t>
            </a:r>
          </a:p>
          <a:p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nb-NO" sz="2000" dirty="0" err="1" smtClean="0">
                <a:solidFill>
                  <a:schemeClr val="tx1"/>
                </a:solidFill>
                <a:latin typeface="Courier New"/>
                <a:cs typeface="Courier New"/>
              </a:rPr>
              <a:t>print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"[%02d]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Received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message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: %d" % (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comm.rank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recvmsg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)</a:t>
            </a:r>
          </a:p>
          <a:p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nb-NO" sz="2000" dirty="0" err="1" smtClean="0">
                <a:solidFill>
                  <a:schemeClr val="tx1"/>
                </a:solidFill>
                <a:latin typeface="Courier New"/>
                <a:cs typeface="Courier New"/>
              </a:rPr>
              <a:t>sendmsg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= "Message from 1"</a:t>
            </a:r>
          </a:p>
          <a:p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 </a:t>
            </a:r>
            <a:r>
              <a:rPr lang="nb-NO" sz="2000" dirty="0" smtClean="0">
                <a:solidFill>
                  <a:schemeClr val="tx1"/>
                </a:solidFill>
                <a:latin typeface="Courier New"/>
                <a:cs typeface="Courier New"/>
              </a:rPr>
              <a:t>  </a:t>
            </a:r>
            <a:r>
              <a:rPr lang="nb-NO" sz="2000" dirty="0" err="1" smtClean="0">
                <a:solidFill>
                  <a:schemeClr val="tx1"/>
                </a:solidFill>
                <a:latin typeface="Courier New"/>
                <a:cs typeface="Courier New"/>
              </a:rPr>
              <a:t>comm.send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(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sendmsg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, </a:t>
            </a:r>
            <a:r>
              <a:rPr lang="nb-NO" sz="2000" dirty="0" err="1">
                <a:solidFill>
                  <a:schemeClr val="tx1"/>
                </a:solidFill>
                <a:latin typeface="Courier New"/>
                <a:cs typeface="Courier New"/>
              </a:rPr>
              <a:t>dest</a:t>
            </a:r>
            <a:r>
              <a:rPr lang="nb-NO" sz="2000" dirty="0">
                <a:solidFill>
                  <a:schemeClr val="tx1"/>
                </a:solidFill>
                <a:latin typeface="Courier New"/>
                <a:cs typeface="Courier New"/>
              </a:rPr>
              <a:t>=0, tag=22)</a:t>
            </a:r>
            <a:endParaRPr lang="en-US" sz="2000" dirty="0" smtClean="0">
              <a:solidFill>
                <a:schemeClr val="tx1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09466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" y="0"/>
            <a:ext cx="3801423" cy="1042220"/>
          </a:xfrm>
        </p:spPr>
        <p:txBody>
          <a:bodyPr>
            <a:normAutofit fontScale="90000"/>
          </a:bodyPr>
          <a:lstStyle/>
          <a:p>
            <a:r>
              <a:rPr lang="en-US" sz="3600" dirty="0" smtClean="0"/>
              <a:t>Data Communication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2400" y="1232720"/>
            <a:ext cx="8572500" cy="4555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General Python objects</a:t>
            </a:r>
          </a:p>
          <a:p>
            <a:pPr marL="800100" lvl="2" indent="-342900">
              <a:buFont typeface="Lucida Grande"/>
              <a:buChar char="-"/>
            </a:pPr>
            <a:r>
              <a:rPr lang="en-US" sz="2200" dirty="0" smtClean="0">
                <a:solidFill>
                  <a:srgbClr val="FF0000"/>
                </a:solidFill>
                <a:latin typeface="Arial"/>
                <a:cs typeface="Arial"/>
              </a:rPr>
              <a:t>All-lowercase </a:t>
            </a:r>
            <a:r>
              <a:rPr lang="en-US" sz="2200" dirty="0" smtClean="0">
                <a:latin typeface="Arial"/>
                <a:cs typeface="Arial"/>
              </a:rPr>
              <a:t>methods of the </a:t>
            </a:r>
            <a:r>
              <a:rPr lang="en-US" sz="2200" dirty="0" err="1" smtClean="0">
                <a:latin typeface="Arial"/>
                <a:cs typeface="Arial"/>
              </a:rPr>
              <a:t>Comm</a:t>
            </a:r>
            <a:r>
              <a:rPr lang="en-US" sz="2200" dirty="0" smtClean="0">
                <a:latin typeface="Arial"/>
                <a:cs typeface="Arial"/>
              </a:rPr>
              <a:t> class, like </a:t>
            </a:r>
            <a:r>
              <a:rPr lang="en-US" sz="2200" i="1" dirty="0" smtClean="0">
                <a:solidFill>
                  <a:srgbClr val="0000FF"/>
                </a:solidFill>
                <a:latin typeface="Arial"/>
                <a:cs typeface="Arial"/>
              </a:rPr>
              <a:t>send()</a:t>
            </a:r>
            <a:r>
              <a:rPr lang="en-US" sz="2200" i="1" dirty="0" smtClean="0">
                <a:latin typeface="Arial"/>
                <a:cs typeface="Arial"/>
              </a:rPr>
              <a:t>, </a:t>
            </a:r>
            <a:r>
              <a:rPr lang="en-US" sz="2200" i="1" dirty="0" err="1" smtClean="0">
                <a:solidFill>
                  <a:srgbClr val="0000FF"/>
                </a:solidFill>
                <a:latin typeface="Arial"/>
                <a:cs typeface="Arial"/>
              </a:rPr>
              <a:t>recv</a:t>
            </a:r>
            <a:r>
              <a:rPr lang="en-US" sz="2200" i="1" dirty="0" smtClean="0">
                <a:solidFill>
                  <a:srgbClr val="0000FF"/>
                </a:solidFill>
                <a:latin typeface="Arial"/>
                <a:cs typeface="Arial"/>
              </a:rPr>
              <a:t>()</a:t>
            </a:r>
          </a:p>
          <a:p>
            <a:pPr marL="800100" lvl="2" indent="-342900">
              <a:buFont typeface="Lucida Grande"/>
              <a:buChar char="-"/>
            </a:pPr>
            <a:r>
              <a:rPr lang="en-US" sz="2200" dirty="0" smtClean="0">
                <a:latin typeface="Arial"/>
                <a:cs typeface="Arial"/>
              </a:rPr>
              <a:t>Conversion </a:t>
            </a:r>
            <a:r>
              <a:rPr lang="en-US" sz="2200" dirty="0">
                <a:latin typeface="Arial"/>
                <a:cs typeface="Arial"/>
              </a:rPr>
              <a:t>between Python objects and byte stream introduces an </a:t>
            </a:r>
            <a:r>
              <a:rPr lang="en-US" sz="2200" dirty="0" smtClean="0">
                <a:latin typeface="Arial"/>
                <a:cs typeface="Arial"/>
              </a:rPr>
              <a:t>overhead</a:t>
            </a:r>
          </a:p>
          <a:p>
            <a:pPr marL="800100" lvl="2" indent="-342900">
              <a:buFont typeface="Lucida Grande"/>
              <a:buChar char="-"/>
            </a:pPr>
            <a:r>
              <a:rPr lang="en-US" sz="2200" dirty="0" smtClean="0">
                <a:solidFill>
                  <a:srgbClr val="FF0000"/>
                </a:solidFill>
                <a:latin typeface="Arial"/>
                <a:cs typeface="Arial"/>
              </a:rPr>
              <a:t>Slow</a:t>
            </a:r>
          </a:p>
          <a:p>
            <a:endParaRPr lang="en-US" sz="2200" dirty="0" smtClean="0">
              <a:latin typeface="Arial"/>
              <a:cs typeface="Arial"/>
            </a:endParaRPr>
          </a:p>
          <a:p>
            <a:endParaRPr lang="en-US" sz="2200" dirty="0">
              <a:latin typeface="Arial"/>
              <a:cs typeface="Arial"/>
            </a:endParaRPr>
          </a:p>
          <a:p>
            <a:pPr marL="342900" lvl="2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Buffer-provider objects (e.g., </a:t>
            </a:r>
            <a:r>
              <a:rPr lang="en-US" sz="2200" dirty="0" err="1" smtClean="0">
                <a:solidFill>
                  <a:srgbClr val="0000FF"/>
                </a:solidFill>
                <a:latin typeface="Arial"/>
                <a:cs typeface="Arial"/>
              </a:rPr>
              <a:t>NumPy</a:t>
            </a:r>
            <a:r>
              <a:rPr lang="en-US" sz="2200" dirty="0" smtClean="0">
                <a:latin typeface="Arial"/>
                <a:cs typeface="Arial"/>
              </a:rPr>
              <a:t> arrays, </a:t>
            </a:r>
            <a:r>
              <a:rPr lang="en-US" sz="2200" dirty="0" smtClean="0">
                <a:solidFill>
                  <a:srgbClr val="0000FF"/>
                </a:solidFill>
                <a:latin typeface="Arial"/>
                <a:cs typeface="Arial"/>
              </a:rPr>
              <a:t>contiguous </a:t>
            </a:r>
            <a:r>
              <a:rPr lang="en-US" sz="2200" dirty="0" smtClean="0">
                <a:latin typeface="Arial"/>
                <a:cs typeface="Arial"/>
              </a:rPr>
              <a:t>array)</a:t>
            </a:r>
          </a:p>
          <a:p>
            <a:pPr marL="800100" lvl="3" indent="-342900">
              <a:buFont typeface="Lucida Grande"/>
              <a:buChar char="-"/>
            </a:pPr>
            <a:r>
              <a:rPr lang="en-US" sz="2200" dirty="0" smtClean="0">
                <a:solidFill>
                  <a:srgbClr val="FF0000"/>
                </a:solidFill>
                <a:latin typeface="Arial"/>
                <a:cs typeface="Arial"/>
              </a:rPr>
              <a:t>Uppercase</a:t>
            </a:r>
            <a:r>
              <a:rPr lang="en-US" sz="2200" dirty="0" smtClean="0">
                <a:latin typeface="Arial"/>
                <a:cs typeface="Arial"/>
              </a:rPr>
              <a:t> methods </a:t>
            </a:r>
            <a:r>
              <a:rPr lang="en-US" sz="2200" dirty="0">
                <a:latin typeface="Arial"/>
                <a:cs typeface="Arial"/>
              </a:rPr>
              <a:t>of the </a:t>
            </a:r>
            <a:r>
              <a:rPr lang="en-US" sz="2200" dirty="0" err="1">
                <a:latin typeface="Arial"/>
                <a:cs typeface="Arial"/>
              </a:rPr>
              <a:t>Comm</a:t>
            </a:r>
            <a:r>
              <a:rPr lang="en-US" sz="2200" dirty="0">
                <a:latin typeface="Arial"/>
                <a:cs typeface="Arial"/>
              </a:rPr>
              <a:t> class, like </a:t>
            </a:r>
            <a:r>
              <a:rPr lang="en-US" sz="2200" b="1" i="1" dirty="0" smtClean="0">
                <a:solidFill>
                  <a:srgbClr val="0000FF"/>
                </a:solidFill>
                <a:latin typeface="Arial"/>
                <a:cs typeface="Arial"/>
              </a:rPr>
              <a:t>S</a:t>
            </a:r>
            <a:r>
              <a:rPr lang="en-US" sz="2200" i="1" dirty="0" smtClean="0">
                <a:solidFill>
                  <a:srgbClr val="0000FF"/>
                </a:solidFill>
                <a:latin typeface="Arial"/>
                <a:cs typeface="Arial"/>
              </a:rPr>
              <a:t>end</a:t>
            </a:r>
            <a:r>
              <a:rPr lang="en-US" sz="2200" i="1" dirty="0">
                <a:solidFill>
                  <a:srgbClr val="0000FF"/>
                </a:solidFill>
                <a:latin typeface="Arial"/>
                <a:cs typeface="Arial"/>
              </a:rPr>
              <a:t>(), </a:t>
            </a:r>
            <a:r>
              <a:rPr lang="en-US" sz="2200" b="1" i="1" dirty="0" err="1" smtClean="0">
                <a:solidFill>
                  <a:srgbClr val="0000FF"/>
                </a:solidFill>
                <a:latin typeface="Arial"/>
                <a:cs typeface="Arial"/>
              </a:rPr>
              <a:t>R</a:t>
            </a:r>
            <a:r>
              <a:rPr lang="en-US" sz="2200" i="1" dirty="0" err="1" smtClean="0">
                <a:solidFill>
                  <a:srgbClr val="0000FF"/>
                </a:solidFill>
                <a:latin typeface="Arial"/>
                <a:cs typeface="Arial"/>
              </a:rPr>
              <a:t>ecv</a:t>
            </a:r>
            <a:r>
              <a:rPr lang="en-US" sz="2200" i="1" dirty="0">
                <a:solidFill>
                  <a:srgbClr val="0000FF"/>
                </a:solidFill>
                <a:latin typeface="Arial"/>
                <a:cs typeface="Arial"/>
              </a:rPr>
              <a:t>(</a:t>
            </a:r>
            <a:r>
              <a:rPr lang="en-US" sz="2200" i="1" dirty="0" smtClean="0">
                <a:solidFill>
                  <a:srgbClr val="0000FF"/>
                </a:solidFill>
                <a:latin typeface="Arial"/>
                <a:cs typeface="Arial"/>
              </a:rPr>
              <a:t>)</a:t>
            </a:r>
          </a:p>
          <a:p>
            <a:pPr marL="800100" lvl="3" indent="-342900">
              <a:buFont typeface="Lucida Grande"/>
              <a:buChar char="-"/>
            </a:pPr>
            <a:r>
              <a:rPr lang="en-US" sz="2200" dirty="0" smtClean="0">
                <a:latin typeface="Arial"/>
                <a:cs typeface="Arial"/>
              </a:rPr>
              <a:t>Little overhead, </a:t>
            </a:r>
            <a:r>
              <a:rPr lang="en-US" sz="2200" dirty="0" smtClean="0">
                <a:solidFill>
                  <a:srgbClr val="FF0000"/>
                </a:solidFill>
                <a:latin typeface="Arial"/>
                <a:cs typeface="Arial"/>
              </a:rPr>
              <a:t>fast</a:t>
            </a:r>
          </a:p>
          <a:p>
            <a:pPr marL="800100" lvl="3" indent="-342900">
              <a:buFont typeface="Lucida Grande"/>
              <a:buChar char="-"/>
            </a:pPr>
            <a:r>
              <a:rPr lang="en-US" sz="2200" dirty="0" err="1" smtClean="0">
                <a:latin typeface="Arial"/>
                <a:cs typeface="Arial"/>
              </a:rPr>
              <a:t>Recv</a:t>
            </a:r>
            <a:r>
              <a:rPr lang="en-US" sz="2200" dirty="0" smtClean="0">
                <a:latin typeface="Arial"/>
                <a:cs typeface="Arial"/>
              </a:rPr>
              <a:t>(</a:t>
            </a:r>
            <a:r>
              <a:rPr lang="en-US" sz="2200" dirty="0" smtClean="0">
                <a:solidFill>
                  <a:srgbClr val="FF0000"/>
                </a:solidFill>
                <a:latin typeface="Arial"/>
                <a:cs typeface="Arial"/>
              </a:rPr>
              <a:t>data</a:t>
            </a:r>
            <a:r>
              <a:rPr lang="en-US" sz="2200" dirty="0" smtClean="0">
                <a:latin typeface="Arial"/>
                <a:cs typeface="Arial"/>
              </a:rPr>
              <a:t>, source, </a:t>
            </a:r>
            <a:r>
              <a:rPr lang="en-US" sz="2200" dirty="0" err="1" smtClean="0">
                <a:latin typeface="Arial"/>
                <a:cs typeface="Arial"/>
              </a:rPr>
              <a:t>tag,status</a:t>
            </a:r>
            <a:r>
              <a:rPr lang="en-US" sz="2200" dirty="0" smtClean="0">
                <a:latin typeface="Arial"/>
                <a:cs typeface="Arial"/>
              </a:rPr>
              <a:t>)</a:t>
            </a:r>
          </a:p>
          <a:p>
            <a:pPr marL="800100" lvl="3" indent="-342900">
              <a:buFont typeface="Lucida Grande"/>
              <a:buChar char="-"/>
            </a:pPr>
            <a:r>
              <a:rPr lang="en-US" sz="2200" dirty="0">
                <a:latin typeface="Arial"/>
                <a:cs typeface="Arial"/>
              </a:rPr>
              <a:t>D</a:t>
            </a:r>
            <a:r>
              <a:rPr lang="en-US" sz="2200" dirty="0" smtClean="0">
                <a:latin typeface="Arial"/>
                <a:cs typeface="Arial"/>
              </a:rPr>
              <a:t>ata is </a:t>
            </a:r>
            <a:r>
              <a:rPr lang="en-US" sz="2400" dirty="0" smtClean="0"/>
              <a:t>specified by </a:t>
            </a:r>
            <a:r>
              <a:rPr lang="en-US" sz="2400" dirty="0"/>
              <a:t>a 2/3-list/tuple </a:t>
            </a:r>
            <a:r>
              <a:rPr lang="en-US" sz="2400" dirty="0" smtClean="0"/>
              <a:t>such as [</a:t>
            </a:r>
            <a:r>
              <a:rPr lang="en-US" sz="2400" dirty="0"/>
              <a:t>data, MPI.DOUBLE], or [data, count, MPI.DOUBLE</a:t>
            </a:r>
            <a:r>
              <a:rPr lang="en-US" sz="2400" dirty="0" smtClean="0"/>
              <a:t>]</a:t>
            </a:r>
            <a:r>
              <a:rPr lang="en-US" sz="2200" dirty="0" smtClean="0">
                <a:latin typeface="Arial"/>
                <a:cs typeface="Arial"/>
              </a:rPr>
              <a:t>     </a:t>
            </a:r>
            <a:endParaRPr lang="en-US" sz="2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29409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" y="0"/>
            <a:ext cx="4719026" cy="104222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 – </a:t>
            </a:r>
            <a:r>
              <a:rPr lang="en-US" sz="3600" dirty="0" err="1" smtClean="0"/>
              <a:t>numpy</a:t>
            </a:r>
            <a:r>
              <a:rPr lang="en-US" sz="3600" dirty="0" smtClean="0"/>
              <a:t> array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0172" y="1016001"/>
            <a:ext cx="8161377" cy="499109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from mpi4py import MPI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import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numpy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= MPI.COMM_WORLD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assert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comm.size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== 2</a:t>
            </a: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rank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comm.rank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# pass explicit MPI </a:t>
            </a:r>
            <a:r>
              <a:rPr lang="en-US" sz="2000" dirty="0" err="1">
                <a:solidFill>
                  <a:srgbClr val="FF0000"/>
                </a:solidFill>
                <a:latin typeface="Courier New"/>
                <a:cs typeface="Courier New"/>
              </a:rPr>
              <a:t>datatypes</a:t>
            </a:r>
            <a:endParaRPr lang="en-US" sz="2000" dirty="0">
              <a:solidFill>
                <a:srgbClr val="FF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if rank == 0: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data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numpy.arange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(10,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dtype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='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')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Send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/>
                <a:cs typeface="Courier New"/>
              </a:rPr>
              <a:t>[data, MPI.INT]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dest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=1, tag=77)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rank == 1: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data = </a:t>
            </a:r>
            <a:r>
              <a:rPr lang="en-US" sz="2000" dirty="0" err="1">
                <a:solidFill>
                  <a:srgbClr val="FF0000"/>
                </a:solidFill>
                <a:latin typeface="Courier New"/>
                <a:cs typeface="Courier New"/>
              </a:rPr>
              <a:t>numpy.empty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(10, </a:t>
            </a:r>
            <a:r>
              <a:rPr lang="en-US" sz="2000" dirty="0" err="1">
                <a:solidFill>
                  <a:srgbClr val="FF0000"/>
                </a:solidFill>
                <a:latin typeface="Courier New"/>
                <a:cs typeface="Courier New"/>
              </a:rPr>
              <a:t>dtype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='</a:t>
            </a:r>
            <a:r>
              <a:rPr lang="en-US" sz="2000" dirty="0" err="1">
                <a:solidFill>
                  <a:srgbClr val="FF0000"/>
                </a:solidFill>
                <a:latin typeface="Courier New"/>
                <a:cs typeface="Courier New"/>
              </a:rPr>
              <a:t>i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')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</a:t>
            </a:r>
            <a:r>
              <a:rPr lang="en-US" sz="2000" b="1" dirty="0" err="1">
                <a:solidFill>
                  <a:srgbClr val="FF0000"/>
                </a:solidFill>
                <a:latin typeface="Courier New"/>
                <a:cs typeface="Courier New"/>
              </a:rPr>
              <a:t>Recv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000" dirty="0">
                <a:solidFill>
                  <a:srgbClr val="0000FF"/>
                </a:solidFill>
                <a:latin typeface="Courier New"/>
                <a:cs typeface="Courier New"/>
              </a:rPr>
              <a:t>[data, MPI.INT]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source=0, tag=77)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print "[%02d] Received: %s" % (rank, data)</a:t>
            </a:r>
            <a:endParaRPr lang="en-US" sz="2000" dirty="0" smtClean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8698369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" y="0"/>
            <a:ext cx="4719026" cy="104222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 – </a:t>
            </a:r>
            <a:r>
              <a:rPr lang="en-US" sz="3600" dirty="0" err="1" smtClean="0"/>
              <a:t>numpy</a:t>
            </a:r>
            <a:r>
              <a:rPr lang="en-US" sz="3600" dirty="0" smtClean="0"/>
              <a:t> array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0172" y="1016001"/>
            <a:ext cx="8161377" cy="4991099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from mpi4py import MPI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import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numpy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= MPI.COMM_WORLD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assert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comm.size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== 2</a:t>
            </a: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rank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comm.rank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# 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automatic MPI </a:t>
            </a:r>
            <a:r>
              <a:rPr lang="en-US" sz="2000" dirty="0" err="1">
                <a:solidFill>
                  <a:srgbClr val="FF0000"/>
                </a:solidFill>
                <a:latin typeface="Courier New"/>
                <a:cs typeface="Courier New"/>
              </a:rPr>
              <a:t>datatype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 discovery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if rank == 0: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data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numpy.arange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(10,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dtype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=numpy.float64)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comm.Send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data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dest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=1, tag=13)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elif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rank == 1: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data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numpy.empty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(10,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dtype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=numpy.float64)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comm.Recv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000" dirty="0">
                <a:solidFill>
                  <a:srgbClr val="FF0000"/>
                </a:solidFill>
                <a:latin typeface="Courier New"/>
                <a:cs typeface="Courier New"/>
              </a:rPr>
              <a:t>data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source=0, tag=13)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print "[%02d] Received: %s" % (rank, data)</a:t>
            </a:r>
            <a:endParaRPr lang="en-US" sz="2000" dirty="0" smtClean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876373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Collective Communication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36600" y="1574800"/>
            <a:ext cx="6819900" cy="2800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Multiple processes within the same communicator exchange messages and possibly perform operations.</a:t>
            </a:r>
          </a:p>
          <a:p>
            <a:endParaRPr lang="en-US" sz="2200" dirty="0">
              <a:latin typeface="Arial"/>
              <a:cs typeface="Arial"/>
            </a:endParaRPr>
          </a:p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Arial"/>
                <a:cs typeface="Arial"/>
              </a:rPr>
              <a:t>Similar to p2p communications, all-lowercase and uppercase methods can be used for collective communications. </a:t>
            </a:r>
          </a:p>
          <a:p>
            <a:pPr marL="800100" lvl="1" indent="-342900">
              <a:buFont typeface="Lucida Grande"/>
              <a:buChar char="-"/>
            </a:pPr>
            <a:r>
              <a:rPr lang="en-US" sz="2200" dirty="0" err="1" smtClean="0">
                <a:latin typeface="Arial"/>
                <a:cs typeface="Arial"/>
              </a:rPr>
              <a:t>Bcast</a:t>
            </a:r>
            <a:r>
              <a:rPr lang="en-US" sz="2200" dirty="0" smtClean="0">
                <a:latin typeface="Arial"/>
                <a:cs typeface="Arial"/>
              </a:rPr>
              <a:t> </a:t>
            </a:r>
            <a:r>
              <a:rPr lang="en-US" sz="2200" dirty="0" err="1" smtClean="0">
                <a:latin typeface="Arial"/>
                <a:cs typeface="Arial"/>
              </a:rPr>
              <a:t>vs</a:t>
            </a:r>
            <a:r>
              <a:rPr lang="en-US" sz="2200" dirty="0" smtClean="0">
                <a:latin typeface="Arial"/>
                <a:cs typeface="Arial"/>
              </a:rPr>
              <a:t> </a:t>
            </a:r>
            <a:r>
              <a:rPr lang="en-US" sz="2200" dirty="0" err="1" smtClean="0">
                <a:latin typeface="Arial"/>
                <a:cs typeface="Arial"/>
              </a:rPr>
              <a:t>bcast</a:t>
            </a:r>
            <a:r>
              <a:rPr lang="en-US" sz="2200" dirty="0" smtClean="0">
                <a:latin typeface="Arial"/>
                <a:cs typeface="Arial"/>
              </a:rPr>
              <a:t> </a:t>
            </a:r>
            <a:endParaRPr lang="en-US" sz="22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12338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4" y="0"/>
            <a:ext cx="6701155" cy="104222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Collective Communication –</a:t>
            </a:r>
            <a:r>
              <a:rPr lang="en-US" sz="3600" dirty="0" err="1" smtClean="0"/>
              <a:t>bcast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0172" y="1219200"/>
            <a:ext cx="8161377" cy="4508500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from mpi4py import MPI</a:t>
            </a: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= MPI.COMM_WORLD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rank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comm.Get_rank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if rank == 0:</a:t>
            </a:r>
          </a:p>
          <a:p>
            <a:r>
              <a:rPr lang="fr-FR" sz="2000" dirty="0">
                <a:solidFill>
                  <a:srgbClr val="000000"/>
                </a:solidFill>
                <a:latin typeface="Courier New"/>
                <a:cs typeface="Courier New"/>
              </a:rPr>
              <a:t>   data = {'key1' : [7, 2.72, 2+3j],</a:t>
            </a:r>
          </a:p>
          <a:p>
            <a:r>
              <a:rPr lang="fr-FR" sz="2000" dirty="0">
                <a:solidFill>
                  <a:srgbClr val="000000"/>
                </a:solidFill>
                <a:latin typeface="Courier New"/>
                <a:cs typeface="Courier New"/>
              </a:rPr>
              <a:t>           'key2' : ( 'abc', '</a:t>
            </a:r>
            <a:r>
              <a:rPr lang="fr-FR" sz="2000" dirty="0" err="1">
                <a:solidFill>
                  <a:srgbClr val="000000"/>
                </a:solidFill>
                <a:latin typeface="Courier New"/>
                <a:cs typeface="Courier New"/>
              </a:rPr>
              <a:t>xyz</a:t>
            </a:r>
            <a:r>
              <a:rPr lang="fr-FR" sz="2000" dirty="0">
                <a:solidFill>
                  <a:srgbClr val="000000"/>
                </a:solidFill>
                <a:latin typeface="Courier New"/>
                <a:cs typeface="Courier New"/>
              </a:rPr>
              <a:t>')}</a:t>
            </a:r>
          </a:p>
          <a:p>
            <a:r>
              <a:rPr lang="fr-FR" sz="2000" dirty="0" err="1">
                <a:solidFill>
                  <a:srgbClr val="000000"/>
                </a:solidFill>
                <a:latin typeface="Courier New"/>
                <a:cs typeface="Courier New"/>
              </a:rPr>
              <a:t>else</a:t>
            </a:r>
            <a:r>
              <a:rPr lang="fr-FR" sz="2000" dirty="0">
                <a:solidFill>
                  <a:srgbClr val="000000"/>
                </a:solidFill>
                <a:latin typeface="Courier New"/>
                <a:cs typeface="Courier New"/>
              </a:rPr>
              <a:t>:</a:t>
            </a:r>
          </a:p>
          <a:p>
            <a:r>
              <a:rPr lang="fr-FR" sz="2000" dirty="0">
                <a:solidFill>
                  <a:srgbClr val="000000"/>
                </a:solidFill>
                <a:latin typeface="Courier New"/>
                <a:cs typeface="Courier New"/>
              </a:rPr>
              <a:t>   data = None</a:t>
            </a:r>
          </a:p>
          <a:p>
            <a:r>
              <a:rPr lang="fr-FR" sz="2000" dirty="0">
                <a:solidFill>
                  <a:srgbClr val="000000"/>
                </a:solidFill>
                <a:latin typeface="Courier New"/>
                <a:cs typeface="Courier New"/>
              </a:rPr>
              <a:t>data = </a:t>
            </a:r>
            <a:r>
              <a:rPr lang="fr-FR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comm.bcast</a:t>
            </a:r>
            <a:r>
              <a:rPr lang="fr-FR" sz="2000" dirty="0">
                <a:solidFill>
                  <a:srgbClr val="000000"/>
                </a:solidFill>
                <a:latin typeface="Courier New"/>
                <a:cs typeface="Courier New"/>
              </a:rPr>
              <a:t>(data, </a:t>
            </a:r>
            <a:r>
              <a:rPr lang="fr-FR" sz="2000" dirty="0" err="1">
                <a:solidFill>
                  <a:srgbClr val="000000"/>
                </a:solidFill>
                <a:latin typeface="Courier New"/>
                <a:cs typeface="Courier New"/>
              </a:rPr>
              <a:t>root</a:t>
            </a:r>
            <a:r>
              <a:rPr lang="fr-FR" sz="2000" dirty="0">
                <a:solidFill>
                  <a:srgbClr val="000000"/>
                </a:solidFill>
                <a:latin typeface="Courier New"/>
                <a:cs typeface="Courier New"/>
              </a:rPr>
              <a:t>=0)</a:t>
            </a:r>
          </a:p>
          <a:p>
            <a:endParaRPr lang="fr-FR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nl-NL" sz="2000" dirty="0">
                <a:solidFill>
                  <a:srgbClr val="000000"/>
                </a:solidFill>
                <a:latin typeface="Courier New"/>
                <a:cs typeface="Courier New"/>
              </a:rPr>
              <a:t>print "[%02d] %s" % (</a:t>
            </a:r>
            <a:r>
              <a:rPr lang="nl-NL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comm.rank</a:t>
            </a:r>
            <a:r>
              <a:rPr lang="nl-NL" sz="2000" dirty="0">
                <a:solidFill>
                  <a:srgbClr val="000000"/>
                </a:solidFill>
                <a:latin typeface="Courier New"/>
                <a:cs typeface="Courier New"/>
              </a:rPr>
              <a:t> , data)</a:t>
            </a:r>
            <a:endParaRPr lang="en-US" sz="2000" dirty="0" smtClean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791682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0896" y="978098"/>
            <a:ext cx="231254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smtClean="0">
                <a:solidFill>
                  <a:srgbClr val="756C66"/>
                </a:solidFill>
                <a:latin typeface="Impact"/>
                <a:cs typeface="Impact"/>
              </a:rPr>
              <a:t>WHERE TO RUN A JOB</a:t>
            </a:r>
            <a:endParaRPr lang="en-US" sz="2000" dirty="0">
              <a:solidFill>
                <a:srgbClr val="756C66"/>
              </a:solidFill>
              <a:latin typeface="Impact"/>
              <a:cs typeface="Impact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fld id="{7FCFE262-5BD4-0446-A00F-0259D4BA9D77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Text Placeholder 9"/>
          <p:cNvSpPr>
            <a:spLocks noGrp="1"/>
          </p:cNvSpPr>
          <p:nvPr>
            <p:ph type="body" idx="12"/>
          </p:nvPr>
        </p:nvSpPr>
        <p:spPr>
          <a:xfrm>
            <a:off x="457200" y="1285875"/>
            <a:ext cx="8235950" cy="4648200"/>
          </a:xfrm>
        </p:spPr>
        <p:txBody>
          <a:bodyPr>
            <a:normAutofit/>
          </a:bodyPr>
          <a:lstStyle/>
          <a:p>
            <a:pPr marL="0" indent="0" eaLnBrk="1" hangingPunct="1">
              <a:spcBef>
                <a:spcPts val="600"/>
              </a:spcBef>
              <a:spcAft>
                <a:spcPts val="1200"/>
              </a:spcAft>
              <a:buNone/>
              <a:defRPr/>
            </a:pPr>
            <a:endParaRPr lang="en-US" sz="2400" dirty="0" smtClean="0">
              <a:cs typeface="Arial" charset="0"/>
            </a:endParaRPr>
          </a:p>
          <a:p>
            <a:pPr marL="228600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Jobs are submitted to the cluster </a:t>
            </a:r>
          </a:p>
          <a:p>
            <a:pPr marL="228600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Cluster executes jobs on back-end compute nodes</a:t>
            </a:r>
          </a:p>
          <a:p>
            <a:pPr marL="228600" indent="-228600" eaLnBrk="1" hangingPunct="1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Jobs are carefully scheduled and arranged on the compute nodes</a:t>
            </a:r>
          </a:p>
          <a:p>
            <a:pPr marL="400050" lvl="1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endParaRPr lang="en-US" dirty="0" smtClean="0">
              <a:cs typeface="Arial" charset="0"/>
            </a:endParaRPr>
          </a:p>
        </p:txBody>
      </p:sp>
      <p:pic>
        <p:nvPicPr>
          <p:cNvPr id="9218" name="Picture 2" descr="TGV Dupex First Clas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6159" y="3557545"/>
            <a:ext cx="3798031" cy="2533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582091" y="6039262"/>
            <a:ext cx="4572000" cy="18466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6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https://en.wikipedia.org/wiki/SNCF_TGV_Duplex#/media/File:TGV_Dupex_First_Class.jpg</a:t>
            </a:r>
          </a:p>
        </p:txBody>
      </p:sp>
      <p:sp>
        <p:nvSpPr>
          <p:cNvPr id="9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sz="3600" dirty="0" smtClean="0">
                <a:solidFill>
                  <a:prstClr val="white"/>
                </a:solidFill>
              </a:rPr>
              <a:t>JOBS</a:t>
            </a:r>
            <a:r>
              <a:rPr lang="en-US" sz="3600" dirty="0" smtClean="0">
                <a:solidFill>
                  <a:prstClr val="white"/>
                </a:solidFill>
              </a:rPr>
              <a:t> SUBMISSION</a:t>
            </a:r>
            <a:endParaRPr sz="36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4241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" y="0"/>
            <a:ext cx="4719026" cy="104222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Example – Scatter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30172" y="940620"/>
            <a:ext cx="8161377" cy="5218880"/>
          </a:xfrm>
          <a:prstGeom prst="rect">
            <a:avLst/>
          </a:prstGeom>
          <a:solidFill>
            <a:srgbClr val="FFFDE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from mpi4py import MPI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import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numpy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= MPI.COMM_WORLD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size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comm.Get_size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rank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comm.Get_rank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()</a:t>
            </a:r>
          </a:p>
          <a:p>
            <a:r>
              <a:rPr lang="en-US" sz="2000" dirty="0" smtClean="0">
                <a:solidFill>
                  <a:srgbClr val="000000"/>
                </a:solidFill>
                <a:latin typeface="Courier New"/>
                <a:cs typeface="Courier New"/>
              </a:rPr>
              <a:t>LENGTH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=3</a:t>
            </a: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if rank == 0: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data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numpy.linspace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(1,size*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LENGTH,size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*LENGTH)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else: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data = None</a:t>
            </a: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data_local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=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numpy.zeros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(LENGTH)</a:t>
            </a:r>
          </a:p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comm.Scatter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(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data,data_local,root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=0)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print "[%2d] %s" % (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rank,data_local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)</a:t>
            </a:r>
            <a:endParaRPr lang="en-US" sz="2000" dirty="0" smtClean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86000" y="31058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materials.jeremybejarano.com</a:t>
            </a:r>
            <a:r>
              <a:rPr lang="en-US" dirty="0"/>
              <a:t>/</a:t>
            </a:r>
            <a:r>
              <a:rPr lang="en-US" dirty="0" err="1"/>
              <a:t>MPIwithPython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809390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845" y="0"/>
            <a:ext cx="4719026" cy="104222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Reference</a:t>
            </a:r>
            <a:endParaRPr lang="en-US" sz="3600" dirty="0"/>
          </a:p>
        </p:txBody>
      </p:sp>
      <p:sp>
        <p:nvSpPr>
          <p:cNvPr id="59" name="Text Box 37"/>
          <p:cNvSpPr txBox="1">
            <a:spLocks noChangeArrowheads="1"/>
          </p:cNvSpPr>
          <p:nvPr/>
        </p:nvSpPr>
        <p:spPr bwMode="auto">
          <a:xfrm>
            <a:off x="4748871" y="2512413"/>
            <a:ext cx="232611" cy="448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914400"/>
            <a:endParaRPr lang="en-US" dirty="0">
              <a:latin typeface="Arial"/>
              <a:cs typeface="Arial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155700" y="1378635"/>
            <a:ext cx="68072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Arial"/>
                <a:cs typeface="Arial"/>
              </a:rPr>
              <a:t>http://</a:t>
            </a:r>
            <a:r>
              <a:rPr lang="en-US" sz="2200" dirty="0" err="1">
                <a:latin typeface="Arial"/>
                <a:cs typeface="Arial"/>
              </a:rPr>
              <a:t>materials.jeremybejarano.com</a:t>
            </a:r>
            <a:r>
              <a:rPr lang="en-US" sz="2200" dirty="0">
                <a:latin typeface="Arial"/>
                <a:cs typeface="Arial"/>
              </a:rPr>
              <a:t>/</a:t>
            </a:r>
            <a:r>
              <a:rPr lang="en-US" sz="2200" dirty="0" err="1">
                <a:latin typeface="Arial"/>
                <a:cs typeface="Arial"/>
              </a:rPr>
              <a:t>MPIwithPython</a:t>
            </a:r>
            <a:r>
              <a:rPr lang="en-US" sz="2200" dirty="0">
                <a:latin typeface="Arial"/>
                <a:cs typeface="Arial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015581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fld id="{7FCFE262-5BD4-0446-A00F-0259D4BA9D77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6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Text Placeholder 9"/>
          <p:cNvSpPr>
            <a:spLocks noGrp="1"/>
          </p:cNvSpPr>
          <p:nvPr>
            <p:ph type="body" idx="12"/>
          </p:nvPr>
        </p:nvSpPr>
        <p:spPr>
          <a:xfrm>
            <a:off x="457200" y="1082675"/>
            <a:ext cx="8235950" cy="4648200"/>
          </a:xfrm>
        </p:spPr>
        <p:txBody>
          <a:bodyPr>
            <a:noAutofit/>
          </a:bodyPr>
          <a:lstStyle/>
          <a:p>
            <a:pPr marL="228600" indent="-228600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Commands that instructs </a:t>
            </a:r>
            <a:r>
              <a:rPr lang="en-US" dirty="0">
                <a:cs typeface="Arial" charset="0"/>
              </a:rPr>
              <a:t>cluster precisely what to do to complete your </a:t>
            </a:r>
            <a:r>
              <a:rPr lang="en-US" dirty="0" smtClean="0">
                <a:cs typeface="Arial" charset="0"/>
              </a:rPr>
              <a:t>work</a:t>
            </a:r>
          </a:p>
          <a:p>
            <a:pPr marL="228600" indent="-228600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Self </a:t>
            </a:r>
            <a:r>
              <a:rPr lang="en-US" dirty="0">
                <a:cs typeface="Arial" charset="0"/>
              </a:rPr>
              <a:t>contained to be executed without any </a:t>
            </a:r>
            <a:r>
              <a:rPr lang="en-US" dirty="0" smtClean="0">
                <a:cs typeface="Arial" charset="0"/>
              </a:rPr>
              <a:t>interaction</a:t>
            </a:r>
            <a:endParaRPr lang="en-US" dirty="0" smtClean="0">
              <a:cs typeface="Arial" charset="0"/>
            </a:endParaRPr>
          </a:p>
          <a:p>
            <a:pPr marL="228600" indent="-228600" eaLnBrk="1" hangingPunct="1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Jobs </a:t>
            </a:r>
            <a:r>
              <a:rPr lang="en-US" dirty="0" smtClean="0">
                <a:cs typeface="Arial" charset="0"/>
              </a:rPr>
              <a:t>need to specify the resources they require</a:t>
            </a:r>
          </a:p>
          <a:p>
            <a:pPr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cs typeface="Arial" charset="0"/>
              </a:rPr>
              <a:t>Three basic units:</a:t>
            </a:r>
          </a:p>
          <a:p>
            <a:pPr marL="1028700" lvl="2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Number of nodes</a:t>
            </a:r>
          </a:p>
          <a:p>
            <a:pPr marL="1028700" lvl="2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Number of cores</a:t>
            </a:r>
          </a:p>
          <a:p>
            <a:pPr marL="1028700" lvl="2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Time</a:t>
            </a:r>
          </a:p>
          <a:p>
            <a:pPr marL="685800"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cs typeface="Arial" charset="0"/>
              </a:rPr>
              <a:t>Memory</a:t>
            </a:r>
          </a:p>
          <a:p>
            <a:pPr marL="685800" lvl="1" indent="-34290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cs typeface="Arial" charset="0"/>
              </a:rPr>
              <a:t>Other resources</a:t>
            </a:r>
          </a:p>
          <a:p>
            <a:pPr marL="228600" indent="-228600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Cluster will allocate requested resources once they are available</a:t>
            </a:r>
          </a:p>
          <a:p>
            <a:pPr marL="228600" indent="-228600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dirty="0" smtClean="0">
                <a:cs typeface="Arial" charset="0"/>
              </a:rPr>
              <a:t>Job starts once resources are allocated</a:t>
            </a:r>
          </a:p>
          <a:p>
            <a:pPr marL="400050" lvl="1" indent="0">
              <a:spcBef>
                <a:spcPts val="600"/>
              </a:spcBef>
              <a:spcAft>
                <a:spcPts val="1200"/>
              </a:spcAft>
              <a:buNone/>
              <a:defRPr/>
            </a:pPr>
            <a:endParaRPr lang="en-US" dirty="0" smtClean="0">
              <a:cs typeface="Arial" charset="0"/>
            </a:endParaRPr>
          </a:p>
        </p:txBody>
      </p:sp>
      <p:sp>
        <p:nvSpPr>
          <p:cNvPr id="7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lang="en-US" sz="3600" dirty="0" smtClean="0">
                <a:solidFill>
                  <a:prstClr val="white"/>
                </a:solidFill>
              </a:rPr>
              <a:t>JOB SUBMISSION SCRIPT</a:t>
            </a:r>
            <a:endParaRPr sz="36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9146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3" name="Picture 2" descr="h2_lines_whit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0896" y="951543"/>
            <a:ext cx="28882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000" dirty="0" err="1" smtClean="0">
                <a:solidFill>
                  <a:srgbClr val="756C66"/>
                </a:solidFill>
                <a:latin typeface="Impact"/>
                <a:cs typeface="Impact"/>
              </a:rPr>
              <a:t>subjob</a:t>
            </a:r>
            <a:r>
              <a:rPr lang="en-US" sz="2000" dirty="0" err="1" smtClean="0">
                <a:solidFill>
                  <a:srgbClr val="756C66"/>
                </a:solidFill>
                <a:latin typeface="Impact"/>
                <a:cs typeface="Impact"/>
              </a:rPr>
              <a:t>.sub</a:t>
            </a:r>
            <a:endParaRPr lang="en-US" sz="2000" dirty="0">
              <a:solidFill>
                <a:srgbClr val="756C66"/>
              </a:solidFill>
              <a:latin typeface="Impact"/>
              <a:cs typeface="Impact"/>
            </a:endParaRPr>
          </a:p>
        </p:txBody>
      </p:sp>
      <p:sp>
        <p:nvSpPr>
          <p:cNvPr id="18" name="Title 7"/>
          <p:cNvSpPr txBox="1">
            <a:spLocks/>
          </p:cNvSpPr>
          <p:nvPr/>
        </p:nvSpPr>
        <p:spPr>
          <a:xfrm>
            <a:off x="310896" y="173736"/>
            <a:ext cx="7757030" cy="695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pPr>
              <a:defRPr/>
            </a:pPr>
            <a:r>
              <a:rPr sz="3600" dirty="0">
                <a:solidFill>
                  <a:prstClr val="white"/>
                </a:solidFill>
              </a:rPr>
              <a:t>EXAMPLE JOB SUBMISSION SCRIPT </a:t>
            </a:r>
          </a:p>
        </p:txBody>
      </p:sp>
      <p:sp>
        <p:nvSpPr>
          <p:cNvPr id="7" name="Rectangle 6"/>
          <p:cNvSpPr/>
          <p:nvPr/>
        </p:nvSpPr>
        <p:spPr>
          <a:xfrm>
            <a:off x="159915" y="1523914"/>
            <a:ext cx="4042202" cy="440120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#!/bin/</a:t>
            </a:r>
            <a:r>
              <a:rPr lang="en-US" sz="2000" b="1" dirty="0" err="1">
                <a:solidFill>
                  <a:prstClr val="black"/>
                </a:solidFill>
                <a:latin typeface="Courier New"/>
                <a:cs typeface="Courier New"/>
              </a:rPr>
              <a:t>sh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 -l</a:t>
            </a: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#PBS 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-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N 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mpi_job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#PBS 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-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q 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scholar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#PBS -l nodes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=1: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ppn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=20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#PBS -l </a:t>
            </a:r>
            <a:r>
              <a:rPr lang="en-US" sz="2000" b="1" dirty="0" err="1">
                <a:solidFill>
                  <a:prstClr val="black"/>
                </a:solidFill>
                <a:latin typeface="Courier New"/>
                <a:cs typeface="Courier New"/>
              </a:rPr>
              <a:t>walltime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=03:00:00</a:t>
            </a:r>
          </a:p>
          <a:p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module purge</a:t>
            </a: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module load 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intel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module load 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impi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module list</a:t>
            </a:r>
          </a:p>
          <a:p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cd $PBS_O_WORKDIR</a:t>
            </a:r>
          </a:p>
          <a:p>
            <a:r>
              <a:rPr lang="en-US" sz="2000" b="1" dirty="0" err="1">
                <a:solidFill>
                  <a:prstClr val="black"/>
                </a:solidFill>
                <a:latin typeface="Courier New"/>
                <a:cs typeface="Courier New"/>
              </a:rPr>
              <a:t>p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wd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412878" y="1493137"/>
            <a:ext cx="4589335" cy="255454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date </a:t>
            </a:r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+"%d %B %Y %H:%M:%S"</a:t>
            </a:r>
          </a:p>
          <a:p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# 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An MPI job</a:t>
            </a:r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 err="1">
                <a:solidFill>
                  <a:prstClr val="black"/>
                </a:solidFill>
                <a:latin typeface="Courier New"/>
                <a:cs typeface="Courier New"/>
              </a:rPr>
              <a:t>m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pirun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 -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np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 </a:t>
            </a:r>
            <a:r>
              <a:rPr lang="en-US" sz="2000" b="1" dirty="0" smtClean="0">
                <a:solidFill>
                  <a:srgbClr val="FF0000"/>
                </a:solidFill>
                <a:latin typeface="Courier New"/>
                <a:cs typeface="Courier New"/>
              </a:rPr>
              <a:t>16</a:t>
            </a:r>
            <a:r>
              <a:rPr lang="en-US" sz="2000" b="1" dirty="0" smtClean="0">
                <a:solidFill>
                  <a:prstClr val="black"/>
                </a:solidFill>
                <a:latin typeface="Courier New"/>
                <a:cs typeface="Courier New"/>
              </a:rPr>
              <a:t>./</a:t>
            </a:r>
            <a:r>
              <a:rPr lang="en-US" sz="2000" b="1" dirty="0" err="1" smtClean="0">
                <a:solidFill>
                  <a:prstClr val="black"/>
                </a:solidFill>
                <a:latin typeface="Courier New"/>
                <a:cs typeface="Courier New"/>
              </a:rPr>
              <a:t>a.out</a:t>
            </a:r>
            <a:endParaRPr lang="en-US" sz="2000" b="1" dirty="0" smtClean="0">
              <a:solidFill>
                <a:prstClr val="black"/>
              </a:solidFill>
              <a:latin typeface="Courier New"/>
              <a:cs typeface="Courier New"/>
            </a:endParaRPr>
          </a:p>
          <a:p>
            <a:endParaRPr lang="en-US" sz="2000" b="1" dirty="0">
              <a:solidFill>
                <a:prstClr val="black"/>
              </a:solidFill>
              <a:latin typeface="Courier New"/>
              <a:cs typeface="Courier New"/>
            </a:endParaRP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echo " "</a:t>
            </a:r>
          </a:p>
          <a:p>
            <a:r>
              <a:rPr lang="en-US" sz="2000" b="1" dirty="0">
                <a:solidFill>
                  <a:prstClr val="black"/>
                </a:solidFill>
                <a:latin typeface="Courier New"/>
                <a:cs typeface="Courier New"/>
              </a:rPr>
              <a:t>date +"%d %B %Y %H:%M:%S"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2116204" y="1004307"/>
            <a:ext cx="4031776" cy="5579739"/>
            <a:chOff x="2232988" y="1004307"/>
            <a:chExt cx="4031776" cy="5579739"/>
          </a:xfrm>
        </p:grpSpPr>
        <p:grpSp>
          <p:nvGrpSpPr>
            <p:cNvPr id="33" name="Group 32"/>
            <p:cNvGrpSpPr/>
            <p:nvPr/>
          </p:nvGrpSpPr>
          <p:grpSpPr>
            <a:xfrm>
              <a:off x="2232988" y="1004307"/>
              <a:ext cx="4019616" cy="5579739"/>
              <a:chOff x="2168058" y="990797"/>
              <a:chExt cx="4019616" cy="5579739"/>
            </a:xfrm>
          </p:grpSpPr>
          <p:cxnSp>
            <p:nvCxnSpPr>
              <p:cNvPr id="17" name="Straight Connector 16"/>
              <p:cNvCxnSpPr>
                <a:stCxn id="7" idx="2"/>
              </p:cNvCxnSpPr>
              <p:nvPr/>
            </p:nvCxnSpPr>
            <p:spPr>
              <a:xfrm flipH="1">
                <a:off x="2181016" y="5911609"/>
                <a:ext cx="51854" cy="645559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2168058" y="6557168"/>
                <a:ext cx="2169731" cy="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4346701" y="1001375"/>
                <a:ext cx="1247" cy="5569161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 flipV="1">
                <a:off x="6187673" y="990797"/>
                <a:ext cx="1" cy="481958"/>
              </a:xfrm>
              <a:prstGeom prst="line">
                <a:avLst/>
              </a:prstGeom>
              <a:ln>
                <a:solidFill>
                  <a:srgbClr val="FF0000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Straight Connector 20"/>
            <p:cNvCxnSpPr/>
            <p:nvPr/>
          </p:nvCxnSpPr>
          <p:spPr>
            <a:xfrm flipH="1">
              <a:off x="4399790" y="1004426"/>
              <a:ext cx="186497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7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1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3" name="Picture 2" descr="h2_lines_white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Text Placeholder 9"/>
          <p:cNvSpPr txBox="1">
            <a:spLocks/>
          </p:cNvSpPr>
          <p:nvPr/>
        </p:nvSpPr>
        <p:spPr>
          <a:xfrm>
            <a:off x="457200" y="1146175"/>
            <a:ext cx="8235950" cy="46482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 algn="l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endParaRPr lang="en-US" sz="2000" dirty="0" smtClean="0">
              <a:solidFill>
                <a:prstClr val="black"/>
              </a:solidFill>
              <a:latin typeface="Arial"/>
              <a:cs typeface="Arial"/>
            </a:endParaRPr>
          </a:p>
          <a:p>
            <a:pPr marL="228600" indent="-228600" algn="l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PBS directives </a:t>
            </a:r>
          </a:p>
          <a:p>
            <a:pPr marL="742950" lvl="1" indent="-28575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solidFill>
                  <a:prstClr val="black"/>
                </a:solidFill>
                <a:latin typeface="Arial"/>
                <a:cs typeface="Arial"/>
              </a:rPr>
              <a:t>Specify resources needed such as number of nodes, cores</a:t>
            </a:r>
          </a:p>
          <a:p>
            <a:pPr marL="228600" indent="-228600" algn="l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Module load </a:t>
            </a:r>
          </a:p>
          <a:p>
            <a:pPr marL="742950" lvl="1" indent="-28575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solidFill>
                  <a:prstClr val="black"/>
                </a:solidFill>
                <a:latin typeface="Arial"/>
                <a:cs typeface="Arial"/>
              </a:rPr>
              <a:t>Set up paths, libraries </a:t>
            </a:r>
          </a:p>
          <a:p>
            <a:pPr marL="228600" indent="-228600" algn="l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PBS environment variables </a:t>
            </a:r>
          </a:p>
          <a:p>
            <a:pPr marL="742950" lvl="1" indent="-28575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solidFill>
                  <a:prstClr val="black"/>
                </a:solidFill>
                <a:latin typeface="Arial"/>
                <a:cs typeface="Arial"/>
              </a:rPr>
              <a:t>Set by PBS, can be used in your submission script</a:t>
            </a:r>
          </a:p>
          <a:p>
            <a:pPr marL="228600" indent="-228600" algn="l">
              <a:spcBef>
                <a:spcPts val="600"/>
              </a:spcBef>
              <a:spcAft>
                <a:spcPts val="1200"/>
              </a:spcAft>
              <a:buFontTx/>
              <a:buChar char="•"/>
              <a:defRPr/>
            </a:pP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Customized commands</a:t>
            </a:r>
          </a:p>
          <a:p>
            <a:pPr marL="742950" lvl="1" indent="-285750">
              <a:lnSpc>
                <a:spcPct val="50000"/>
              </a:lnSpc>
              <a:spcBef>
                <a:spcPts val="600"/>
              </a:spcBef>
              <a:spcAft>
                <a:spcPts val="1200"/>
              </a:spcAft>
              <a:buFont typeface="Arial" panose="020B0604020202020204" pitchFamily="34" charset="0"/>
              <a:buChar char="–"/>
              <a:defRPr/>
            </a:pPr>
            <a:r>
              <a:rPr lang="en-US" dirty="0" smtClean="0">
                <a:solidFill>
                  <a:prstClr val="black"/>
                </a:solidFill>
                <a:latin typeface="Arial"/>
                <a:cs typeface="Arial"/>
              </a:rPr>
              <a:t>Your job to run</a:t>
            </a:r>
            <a:endParaRPr lang="en-US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18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r>
              <a:rPr lang="en-US" sz="3600" dirty="0" smtClean="0">
                <a:solidFill>
                  <a:prstClr val="white"/>
                </a:solidFill>
              </a:rPr>
              <a:t>COMPONENTS OF A</a:t>
            </a:r>
            <a:r>
              <a:rPr sz="3600" dirty="0" smtClean="0">
                <a:solidFill>
                  <a:prstClr val="white"/>
                </a:solidFill>
              </a:rPr>
              <a:t> </a:t>
            </a:r>
            <a:r>
              <a:rPr sz="3600" dirty="0">
                <a:solidFill>
                  <a:prstClr val="white"/>
                </a:solidFill>
              </a:rPr>
              <a:t>SUBMISSION SCRIPT</a:t>
            </a:r>
          </a:p>
        </p:txBody>
      </p:sp>
      <p:sp>
        <p:nvSpPr>
          <p:cNvPr id="8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8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83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20316"/>
            <a:ext cx="9144000" cy="745316"/>
          </a:xfrm>
          <a:prstGeom prst="rect">
            <a:avLst/>
          </a:prstGeom>
          <a:solidFill>
            <a:srgbClr val="E3AE2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3" name="Picture 2" descr="h2_lines_white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37" t="4635" r="32344" b="70473"/>
          <a:stretch/>
        </p:blipFill>
        <p:spPr>
          <a:xfrm>
            <a:off x="0" y="135881"/>
            <a:ext cx="9144000" cy="72975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120316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14" name="Text Placeholder 9"/>
          <p:cNvSpPr txBox="1">
            <a:spLocks/>
          </p:cNvSpPr>
          <p:nvPr/>
        </p:nvSpPr>
        <p:spPr>
          <a:xfrm>
            <a:off x="457200" y="1209676"/>
            <a:ext cx="8235950" cy="19653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Bef>
                <a:spcPts val="600"/>
              </a:spcBef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A </a:t>
            </a: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way to set PBS job </a:t>
            </a: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attributes</a:t>
            </a:r>
          </a:p>
          <a:p>
            <a:pPr marL="342900" indent="-342900" algn="l">
              <a:spcBef>
                <a:spcPts val="600"/>
              </a:spcBef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Appear </a:t>
            </a: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at the top of your submission </a:t>
            </a: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file</a:t>
            </a:r>
          </a:p>
          <a:p>
            <a:pPr marL="342900" indent="-342900" algn="l">
              <a:spcBef>
                <a:spcPts val="600"/>
              </a:spcBef>
              <a:spcAft>
                <a:spcPts val="1200"/>
              </a:spcAft>
              <a:buFont typeface="Arial"/>
              <a:buChar char="•"/>
              <a:defRPr/>
            </a:pP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Common </a:t>
            </a:r>
            <a:r>
              <a:rPr lang="en-US" sz="2000" dirty="0" smtClean="0">
                <a:solidFill>
                  <a:prstClr val="black"/>
                </a:solidFill>
                <a:latin typeface="Arial"/>
                <a:cs typeface="Arial"/>
              </a:rPr>
              <a:t>PBS job attributes include:</a:t>
            </a:r>
            <a:endParaRPr lang="en-US" sz="2000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4130962"/>
              </p:ext>
            </p:extLst>
          </p:nvPr>
        </p:nvGraphicFramePr>
        <p:xfrm>
          <a:off x="246216" y="3528637"/>
          <a:ext cx="8656427" cy="211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87617"/>
                <a:gridCol w="4768810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PBS directives</a:t>
                      </a:r>
                      <a:r>
                        <a:rPr lang="en-US" b="0" baseline="0" dirty="0" smtClean="0">
                          <a:solidFill>
                            <a:srgbClr val="000000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lang="en-US" b="0" dirty="0">
                        <a:solidFill>
                          <a:srgbClr val="000000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Arial"/>
                          <a:cs typeface="Arial"/>
                        </a:rPr>
                        <a:t>Description</a:t>
                      </a:r>
                      <a:endParaRPr lang="en-US" b="0" dirty="0">
                        <a:solidFill>
                          <a:schemeClr val="tx1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#PBS -l nodes=2:ppn</a:t>
                      </a:r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=20 </a:t>
                      </a:r>
                      <a:endParaRPr lang="en-US" dirty="0">
                        <a:latin typeface="Courier New"/>
                        <a:cs typeface="Courier New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Arial"/>
                          <a:cs typeface="Arial"/>
                        </a:rPr>
                        <a:t>Number of nodes and cores required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#PBS –q </a:t>
                      </a:r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scholar </a:t>
                      </a:r>
                      <a:endParaRPr lang="en-US" dirty="0">
                        <a:latin typeface="Courier New"/>
                        <a:cs typeface="Courier New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Arial"/>
                          <a:cs typeface="Arial"/>
                        </a:rPr>
                        <a:t>The destination queue of the job</a:t>
                      </a: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#PBS –N test </a:t>
                      </a:r>
                      <a:endParaRPr lang="en-US" dirty="0">
                        <a:latin typeface="Courier New"/>
                        <a:cs typeface="Courier New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"/>
                          <a:cs typeface="Arial"/>
                        </a:rPr>
                        <a:t>The name of the job</a:t>
                      </a:r>
                      <a:endParaRPr lang="en-US" dirty="0"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#PBS –l</a:t>
                      </a:r>
                      <a:r>
                        <a:rPr lang="en-US" sz="1800" baseline="0" dirty="0" smtClean="0"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800" dirty="0" err="1" smtClean="0">
                          <a:latin typeface="Courier New"/>
                          <a:cs typeface="Courier New"/>
                        </a:rPr>
                        <a:t>walltime</a:t>
                      </a:r>
                      <a:r>
                        <a:rPr lang="en-US" sz="1800" dirty="0" smtClean="0">
                          <a:latin typeface="Courier New"/>
                          <a:cs typeface="Courier New"/>
                        </a:rPr>
                        <a:t>=00:10:00 </a:t>
                      </a:r>
                      <a:endParaRPr lang="en-US" dirty="0">
                        <a:latin typeface="Courier New"/>
                        <a:cs typeface="Courier New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Arial"/>
                          <a:cs typeface="Arial"/>
                        </a:rPr>
                        <a:t>The estimated maximum </a:t>
                      </a:r>
                      <a:r>
                        <a:rPr lang="en-US" sz="1800" dirty="0" err="1" smtClean="0">
                          <a:latin typeface="Arial"/>
                          <a:cs typeface="Arial"/>
                        </a:rPr>
                        <a:t>walltime</a:t>
                      </a:r>
                      <a:r>
                        <a:rPr lang="en-US" sz="1800" dirty="0" smtClean="0">
                          <a:latin typeface="Arial"/>
                          <a:cs typeface="Arial"/>
                        </a:rPr>
                        <a:t> of the job, the job will be killed beyond this </a:t>
                      </a:r>
                      <a:r>
                        <a:rPr lang="en-US" sz="1800" dirty="0" err="1" smtClean="0">
                          <a:latin typeface="Arial"/>
                          <a:cs typeface="Arial"/>
                        </a:rPr>
                        <a:t>walltime</a:t>
                      </a:r>
                      <a:endParaRPr lang="en-US" sz="1800" dirty="0" smtClean="0">
                        <a:latin typeface="Arial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10" name="Title 7"/>
          <p:cNvSpPr txBox="1">
            <a:spLocks/>
          </p:cNvSpPr>
          <p:nvPr/>
        </p:nvSpPr>
        <p:spPr>
          <a:xfrm>
            <a:off x="310896" y="173736"/>
            <a:ext cx="7757030" cy="6949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Impact"/>
                <a:ea typeface="+mj-ea"/>
                <a:cs typeface="Impact"/>
              </a:defRPr>
            </a:lvl1pPr>
          </a:lstStyle>
          <a:p>
            <a:r>
              <a:rPr lang="en-US" sz="3600" dirty="0" smtClean="0">
                <a:solidFill>
                  <a:prstClr val="white"/>
                </a:solidFill>
              </a:rPr>
              <a:t>PBS DIRECTIVE</a:t>
            </a:r>
            <a:endParaRPr sz="3600" dirty="0">
              <a:solidFill>
                <a:prstClr val="white"/>
              </a:solidFill>
            </a:endParaRPr>
          </a:p>
        </p:txBody>
      </p:sp>
      <p:sp>
        <p:nvSpPr>
          <p:cNvPr id="9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372916" cy="365125"/>
          </a:xfrm>
        </p:spPr>
        <p:txBody>
          <a:bodyPr/>
          <a:lstStyle/>
          <a:p>
            <a:pPr>
              <a:defRPr/>
            </a:pPr>
            <a:fld id="{BB88C226-8579-4A9F-BB09-9280250FCFBE}" type="slidenum">
              <a:rPr lang="en-US" smtClean="0">
                <a:solidFill>
                  <a:schemeClr val="bg1">
                    <a:lumMod val="50000"/>
                  </a:schemeClr>
                </a:solidFill>
              </a:rPr>
              <a:pPr>
                <a:defRPr/>
              </a:pPr>
              <a:t>9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6230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14583</TotalTime>
  <Words>4038</Words>
  <Application>Microsoft Macintosh PowerPoint</Application>
  <PresentationFormat>On-screen Show (4:3)</PresentationFormat>
  <Paragraphs>761</Paragraphs>
  <Slides>51</Slides>
  <Notes>38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51</vt:i4>
      </vt:variant>
    </vt:vector>
  </HeadingPairs>
  <TitlesOfParts>
    <vt:vector size="54" baseType="lpstr">
      <vt:lpstr>Office Theme</vt:lpstr>
      <vt:lpstr>1_Office Theme</vt:lpstr>
      <vt:lpstr>2_Office Theme</vt:lpstr>
      <vt:lpstr>PowerPoint Presentation</vt:lpstr>
      <vt:lpstr>PowerPoint Presentation</vt:lpstr>
      <vt:lpstr>Login nodes vs Compute nodes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 of MPI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mpi4py</vt:lpstr>
      <vt:lpstr>PowerPoint Presentation</vt:lpstr>
      <vt:lpstr>PowerPoint Presentation</vt:lpstr>
      <vt:lpstr>Point to Point Communication</vt:lpstr>
      <vt:lpstr>Example – send/recv</vt:lpstr>
      <vt:lpstr>Data Communication</vt:lpstr>
      <vt:lpstr>Example – numpy array</vt:lpstr>
      <vt:lpstr>Example – numpy array</vt:lpstr>
      <vt:lpstr>PowerPoint Presentation</vt:lpstr>
      <vt:lpstr>Collective Communication –bcast</vt:lpstr>
      <vt:lpstr>Example – Scatter</vt:lpstr>
      <vt:lpstr>Reference</vt:lpstr>
    </vt:vector>
  </TitlesOfParts>
  <Company>Purdue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Dietz</dc:creator>
  <cp:lastModifiedBy>Xiao Zhu</cp:lastModifiedBy>
  <cp:revision>291</cp:revision>
  <dcterms:created xsi:type="dcterms:W3CDTF">2015-10-16T18:20:03Z</dcterms:created>
  <dcterms:modified xsi:type="dcterms:W3CDTF">2017-02-08T03:00:03Z</dcterms:modified>
</cp:coreProperties>
</file>

<file path=docProps/thumbnail.jpeg>
</file>